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5"/>
    <p:sldMasterId id="2147483727" r:id="rId6"/>
    <p:sldMasterId id="2147483732" r:id="rId7"/>
    <p:sldMasterId id="2147483747" r:id="rId8"/>
    <p:sldMasterId id="2147483758" r:id="rId9"/>
    <p:sldMasterId id="2147483768" r:id="rId10"/>
  </p:sldMasterIdLst>
  <p:notesMasterIdLst>
    <p:notesMasterId r:id="rId40"/>
  </p:notesMasterIdLst>
  <p:handoutMasterIdLst>
    <p:handoutMasterId r:id="rId41"/>
  </p:handoutMasterIdLst>
  <p:sldIdLst>
    <p:sldId id="267" r:id="rId11"/>
    <p:sldId id="362" r:id="rId12"/>
    <p:sldId id="325" r:id="rId13"/>
    <p:sldId id="326" r:id="rId14"/>
    <p:sldId id="348" r:id="rId15"/>
    <p:sldId id="322" r:id="rId16"/>
    <p:sldId id="315" r:id="rId17"/>
    <p:sldId id="321" r:id="rId18"/>
    <p:sldId id="316" r:id="rId19"/>
    <p:sldId id="305" r:id="rId20"/>
    <p:sldId id="323" r:id="rId21"/>
    <p:sldId id="327" r:id="rId22"/>
    <p:sldId id="350" r:id="rId23"/>
    <p:sldId id="349" r:id="rId24"/>
    <p:sldId id="328" r:id="rId25"/>
    <p:sldId id="329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9" r:id="rId34"/>
    <p:sldId id="360" r:id="rId35"/>
    <p:sldId id="358" r:id="rId36"/>
    <p:sldId id="361" r:id="rId37"/>
    <p:sldId id="346" r:id="rId38"/>
    <p:sldId id="347" r:id="rId39"/>
  </p:sldIdLst>
  <p:sldSz cx="9144000" cy="5143500" type="screen16x9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giy Khrulov" initials="S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338B"/>
    <a:srgbClr val="F49100"/>
    <a:srgbClr val="229FFF"/>
    <a:srgbClr val="92C11D"/>
    <a:srgbClr val="FCD924"/>
    <a:srgbClr val="89CCFF"/>
    <a:srgbClr val="B83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10" autoAdjust="0"/>
    <p:restoredTop sz="70925" autoAdjust="0"/>
  </p:normalViewPr>
  <p:slideViewPr>
    <p:cSldViewPr>
      <p:cViewPr varScale="1">
        <p:scale>
          <a:sx n="116" d="100"/>
          <a:sy n="116" d="100"/>
        </p:scale>
        <p:origin x="178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-5010" y="-1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5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038AEF-A7E5-4809-A4EE-E06BF82666E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3C190D8-9E37-485A-8101-BDDCA508D302}">
      <dgm:prSet phldrT="[Текст]" custT="1"/>
      <dgm:spPr/>
      <dgm:t>
        <a:bodyPr/>
        <a:lstStyle/>
        <a:p>
          <a:r>
            <a:rPr lang="ru-RU" sz="2400" dirty="0" smtClean="0"/>
            <a:t>Улучшение основного бизнеса</a:t>
          </a:r>
          <a:endParaRPr lang="uk-UA" sz="2400" dirty="0"/>
        </a:p>
      </dgm:t>
    </dgm:pt>
    <dgm:pt modelId="{93BDB5B8-0250-4043-B84E-CA306B700C65}" type="parTrans" cxnId="{80C48627-7692-458B-A947-7CB3A54BF574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54B0754-36B2-4E1C-89F6-9225180E396E}" type="sibTrans" cxnId="{80C48627-7692-458B-A947-7CB3A54BF574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0105F4A-9927-4EB7-BF82-62753642AB6A}">
      <dgm:prSet phldrT="[Текст]" custT="1"/>
      <dgm:spPr/>
      <dgm:t>
        <a:bodyPr/>
        <a:lstStyle/>
        <a:p>
          <a:pPr algn="l"/>
          <a:r>
            <a:rPr lang="ru-RU" sz="1200" dirty="0" smtClean="0"/>
            <a:t>Ценностное предложение и маркетинг</a:t>
          </a:r>
          <a:endParaRPr lang="uk-UA" sz="1200" dirty="0"/>
        </a:p>
      </dgm:t>
    </dgm:pt>
    <dgm:pt modelId="{B2B59C2A-468C-45E4-AB9A-0528FC669171}" type="parTrans" cxnId="{4A8CE782-3562-44BF-9741-EF1E3BD8DB51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B815B2E-B842-4C4B-A02F-25B138A10AFB}" type="sibTrans" cxnId="{4A8CE782-3562-44BF-9741-EF1E3BD8DB51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F5E6B0A-9BF8-4DFA-8E18-D438151E078C}">
      <dgm:prSet phldrT="[Текст]" custT="1"/>
      <dgm:spPr/>
      <dgm:t>
        <a:bodyPr/>
        <a:lstStyle/>
        <a:p>
          <a:r>
            <a:rPr lang="ru-RU" sz="2400" dirty="0" smtClean="0"/>
            <a:t>Улучшение бизнеса клиентов</a:t>
          </a:r>
          <a:endParaRPr lang="uk-UA" sz="2400" dirty="0"/>
        </a:p>
      </dgm:t>
    </dgm:pt>
    <dgm:pt modelId="{43C2A505-121D-45A8-8371-FB5292ED7DE0}" type="parTrans" cxnId="{36592D02-DE39-409B-96E7-B9CB889F3505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461B1B4-CDBB-41C6-83BC-B35E3451352A}" type="sibTrans" cxnId="{36592D02-DE39-409B-96E7-B9CB889F3505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2616147-A579-4479-8701-05760763E286}">
      <dgm:prSet phldrT="[Текст]" custT="1"/>
      <dgm:spPr/>
      <dgm:t>
        <a:bodyPr/>
        <a:lstStyle/>
        <a:p>
          <a:r>
            <a:rPr lang="ru-RU" sz="1200" dirty="0" smtClean="0"/>
            <a:t> Гео аналитика</a:t>
          </a:r>
          <a:endParaRPr lang="uk-UA" sz="1200" dirty="0"/>
        </a:p>
      </dgm:t>
    </dgm:pt>
    <dgm:pt modelId="{3C507123-83C0-4418-A7FA-648B0F871F48}" type="parTrans" cxnId="{F2A1AE46-74EE-4C2B-AF1D-C903881E7EAE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B8F040A8-FD5E-4DFD-BF9B-B54CD0E82CDF}" type="sibTrans" cxnId="{F2A1AE46-74EE-4C2B-AF1D-C903881E7EAE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B816E9C-8C4A-49D0-ABDC-D2BD28ED0C39}">
      <dgm:prSet phldrT="[Текст]" custT="1"/>
      <dgm:spPr/>
      <dgm:t>
        <a:bodyPr/>
        <a:lstStyle/>
        <a:p>
          <a:r>
            <a:rPr lang="ru-RU" sz="2400" dirty="0" smtClean="0"/>
            <a:t>Улучшение городов и жизни</a:t>
          </a:r>
          <a:endParaRPr lang="uk-UA" sz="2400" dirty="0"/>
        </a:p>
      </dgm:t>
    </dgm:pt>
    <dgm:pt modelId="{55A29DFB-CA1F-4EC8-925C-EA5AFA27FDED}" type="parTrans" cxnId="{9B0F65BD-75E5-4331-A0CA-96343A193D25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1D6DD85-2F06-4F01-BD38-008C2362467B}" type="sibTrans" cxnId="{9B0F65BD-75E5-4331-A0CA-96343A193D25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2FBA4C8-66C8-4391-9EAE-C189EB5AD410}">
      <dgm:prSet phldrT="[Текст]" custT="1"/>
      <dgm:spPr/>
      <dgm:t>
        <a:bodyPr/>
        <a:lstStyle/>
        <a:p>
          <a:r>
            <a:rPr lang="en-US" sz="1200" dirty="0" smtClean="0"/>
            <a:t>Smart City</a:t>
          </a:r>
          <a:endParaRPr lang="uk-UA" sz="1200" dirty="0"/>
        </a:p>
      </dgm:t>
    </dgm:pt>
    <dgm:pt modelId="{64B40186-8ECF-4D3C-B967-818872C80DAA}" type="parTrans" cxnId="{B2EFAFD2-CF71-453C-947C-CDC033DD5A2C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B0AC782-289D-42D1-9EA5-D4A39149A9EE}" type="sibTrans" cxnId="{B2EFAFD2-CF71-453C-947C-CDC033DD5A2C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B5824F1-8DEA-4D59-B557-F84DFA348DAA}">
      <dgm:prSet phldrT="[Текст]" custT="1"/>
      <dgm:spPr/>
      <dgm:t>
        <a:bodyPr/>
        <a:lstStyle/>
        <a:p>
          <a:r>
            <a:rPr lang="en-US" sz="1200" dirty="0" smtClean="0"/>
            <a:t>E-Health</a:t>
          </a:r>
          <a:endParaRPr lang="uk-UA" sz="1200" dirty="0"/>
        </a:p>
      </dgm:t>
    </dgm:pt>
    <dgm:pt modelId="{A5428CD1-E451-43E7-890A-A7FD8C04DA28}" type="parTrans" cxnId="{40A548D4-6D73-4E45-9AAE-26B70E9EC505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55DDE79-4258-48C1-85B3-54FC05FC8AFB}" type="sibTrans" cxnId="{40A548D4-6D73-4E45-9AAE-26B70E9EC505}">
      <dgm:prSet/>
      <dgm:spPr/>
      <dgm:t>
        <a:bodyPr/>
        <a:lstStyle/>
        <a:p>
          <a:endParaRPr lang="uk-UA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F06099A-1576-43FD-A3C6-4CF1954002B7}">
      <dgm:prSet custT="1"/>
      <dgm:spPr/>
      <dgm:t>
        <a:bodyPr/>
        <a:lstStyle/>
        <a:p>
          <a:pPr algn="l"/>
          <a:r>
            <a:rPr lang="ru-RU" sz="1200" dirty="0" smtClean="0"/>
            <a:t> Оптимизация комплекса маркетинга</a:t>
          </a:r>
          <a:endParaRPr lang="en-US" sz="1200" dirty="0"/>
        </a:p>
      </dgm:t>
    </dgm:pt>
    <dgm:pt modelId="{37B548DE-479C-47C8-B870-DED2B9C77B21}" type="parTrans" cxnId="{80396CF8-A294-4489-B5EA-18F308575E03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069C001-B713-4FFA-9090-3799E511CD1B}" type="sibTrans" cxnId="{80396CF8-A294-4489-B5EA-18F308575E03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312B126-856C-4E18-92B6-C596A842E419}">
      <dgm:prSet custT="1"/>
      <dgm:spPr/>
      <dgm:t>
        <a:bodyPr/>
        <a:lstStyle/>
        <a:p>
          <a:pPr algn="l"/>
          <a:r>
            <a:rPr lang="ru-RU" sz="1200" dirty="0" smtClean="0"/>
            <a:t> Управление оттоком</a:t>
          </a:r>
          <a:endParaRPr lang="en-US" sz="1200" dirty="0"/>
        </a:p>
      </dgm:t>
    </dgm:pt>
    <dgm:pt modelId="{686A8A0A-156D-4390-844B-4D0FF36C7343}" type="parTrans" cxnId="{90EAD706-2AE1-41DA-A83B-36D4BB26ACBD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17201EA-87CF-4F08-96D5-16E83512819D}" type="sibTrans" cxnId="{90EAD706-2AE1-41DA-A83B-36D4BB26ACBD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52A6F6D-6F77-4272-AA82-4E7F20B0BD7F}">
      <dgm:prSet custT="1"/>
      <dgm:spPr/>
      <dgm:t>
        <a:bodyPr/>
        <a:lstStyle/>
        <a:p>
          <a:pPr algn="l"/>
          <a:r>
            <a:rPr lang="ru-RU" sz="1200" dirty="0" smtClean="0"/>
            <a:t> Планирование сети и улучшение качества связи</a:t>
          </a:r>
          <a:endParaRPr lang="en-US" sz="1200" dirty="0"/>
        </a:p>
      </dgm:t>
    </dgm:pt>
    <dgm:pt modelId="{5693FD12-2C71-43AC-ACB4-953AC546F6D0}" type="parTrans" cxnId="{EFC69500-02B6-4042-9699-3325698B3965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C0B0AC0-FFC6-4D9D-987B-7C035813D5B0}" type="sibTrans" cxnId="{EFC69500-02B6-4042-9699-3325698B3965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15CDDD9-7650-4298-934D-416850F515F6}">
      <dgm:prSet custT="1"/>
      <dgm:spPr/>
      <dgm:t>
        <a:bodyPr/>
        <a:lstStyle/>
        <a:p>
          <a:r>
            <a:rPr lang="ru-RU" sz="1200" dirty="0" smtClean="0"/>
            <a:t> Скоринг и оценка рисков</a:t>
          </a:r>
          <a:endParaRPr lang="en-US" sz="1200" dirty="0"/>
        </a:p>
      </dgm:t>
    </dgm:pt>
    <dgm:pt modelId="{B0FC241D-80BC-46C7-8215-CFE43916EBFF}" type="parTrans" cxnId="{DF60E751-81F5-4447-A73B-B310CAABDF7A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E6722C8-928E-4791-81B7-D33529F7BD3B}" type="sibTrans" cxnId="{DF60E751-81F5-4447-A73B-B310CAABDF7A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EC3841F-6241-414A-BDAC-87CB99B03DE1}">
      <dgm:prSet custT="1"/>
      <dgm:spPr/>
      <dgm:t>
        <a:bodyPr/>
        <a:lstStyle/>
        <a:p>
          <a:r>
            <a:rPr lang="ru-RU" sz="1200" dirty="0" smtClean="0"/>
            <a:t> Цифровая реклама и маркетинг</a:t>
          </a:r>
          <a:endParaRPr lang="en-US" sz="1200" dirty="0"/>
        </a:p>
      </dgm:t>
    </dgm:pt>
    <dgm:pt modelId="{157F8886-8D79-4E02-9C56-CF5D6E4C38D7}" type="parTrans" cxnId="{92E03CC8-327C-4855-905F-7E850610ABE0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EA077BD-2BD7-4EE4-8C33-4E8185FD2751}" type="sibTrans" cxnId="{92E03CC8-327C-4855-905F-7E850610ABE0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1910B62-AA70-4532-A0FE-45E2E5C9D6FA}">
      <dgm:prSet custT="1"/>
      <dgm:spPr/>
      <dgm:t>
        <a:bodyPr/>
        <a:lstStyle/>
        <a:p>
          <a:r>
            <a:rPr lang="ru-RU" sz="1200" dirty="0" smtClean="0"/>
            <a:t> Аналитика телесмотрения</a:t>
          </a:r>
          <a:endParaRPr lang="en-US" sz="1200" dirty="0"/>
        </a:p>
      </dgm:t>
    </dgm:pt>
    <dgm:pt modelId="{F16B7C5B-0F74-4BD8-BF96-7FFB9D4D0C9A}" type="parTrans" cxnId="{1C4ECC66-E566-4099-8807-9E7EAFB0ADE8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545DEB3-E813-48F8-9C2C-D22273FF9303}" type="sibTrans" cxnId="{1C4ECC66-E566-4099-8807-9E7EAFB0ADE8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862A994-96B1-4556-B022-BAB143450D63}">
      <dgm:prSet custT="1"/>
      <dgm:spPr/>
      <dgm:t>
        <a:bodyPr/>
        <a:lstStyle/>
        <a:p>
          <a:pPr algn="l"/>
          <a:r>
            <a:rPr lang="ru-RU" sz="1200" dirty="0" smtClean="0"/>
            <a:t> Создание предложений и управление кампаниями для абонентов компании</a:t>
          </a:r>
          <a:endParaRPr lang="en-US" sz="1200" dirty="0"/>
        </a:p>
      </dgm:t>
    </dgm:pt>
    <dgm:pt modelId="{FAA04726-B98A-4771-B90F-B1B5F234E00F}" type="parTrans" cxnId="{9E69C387-75B3-4B52-8F7D-6DDAFBD0B9E1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9CE4759-CD2A-4130-9872-4AE69617BB52}" type="sibTrans" cxnId="{9E69C387-75B3-4B52-8F7D-6DDAFBD0B9E1}">
      <dgm:prSet/>
      <dgm:spPr/>
      <dgm:t>
        <a:bodyPr/>
        <a:lstStyle/>
        <a:p>
          <a:endParaRPr lang="ru-RU" sz="12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FF01734-D0E0-430F-98F6-8C0AE3B43022}">
      <dgm:prSet custT="1"/>
      <dgm:spPr/>
      <dgm:t>
        <a:bodyPr/>
        <a:lstStyle/>
        <a:p>
          <a:r>
            <a:rPr lang="ru-RU" sz="1200" dirty="0" smtClean="0"/>
            <a:t> Аналитика для Ритейла</a:t>
          </a:r>
          <a:endParaRPr lang="en-US" sz="1200" dirty="0"/>
        </a:p>
      </dgm:t>
    </dgm:pt>
    <dgm:pt modelId="{76CB5EDC-94C4-4004-955A-EB53B9D9C015}" type="parTrans" cxnId="{E41A661C-8AF4-4D4E-BE85-20DA4AEBDD3A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AFA6221-B354-44CF-B965-99154A09CFF3}" type="sibTrans" cxnId="{E41A661C-8AF4-4D4E-BE85-20DA4AEBDD3A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B5BEA76-DDD6-4657-8A4D-0626AF68B1A1}">
      <dgm:prSet phldrT="[Текст]" custT="1"/>
      <dgm:spPr/>
      <dgm:t>
        <a:bodyPr/>
        <a:lstStyle/>
        <a:p>
          <a:r>
            <a:rPr lang="en-US" sz="1200" dirty="0" smtClean="0"/>
            <a:t>E-government</a:t>
          </a:r>
          <a:endParaRPr lang="uk-UA" sz="1200" dirty="0"/>
        </a:p>
      </dgm:t>
    </dgm:pt>
    <dgm:pt modelId="{10CEBA34-0642-43AB-A385-C88D63DF5FC0}" type="parTrans" cxnId="{DC3337BD-EFA9-4EF7-B2DD-CE318B9DEF4E}">
      <dgm:prSet/>
      <dgm:spPr/>
      <dgm:t>
        <a:bodyPr/>
        <a:lstStyle/>
        <a:p>
          <a:endParaRPr lang="ru-RU"/>
        </a:p>
      </dgm:t>
    </dgm:pt>
    <dgm:pt modelId="{400B1E37-F8DC-4A3F-B43F-88A17C815995}" type="sibTrans" cxnId="{DC3337BD-EFA9-4EF7-B2DD-CE318B9DEF4E}">
      <dgm:prSet/>
      <dgm:spPr/>
      <dgm:t>
        <a:bodyPr/>
        <a:lstStyle/>
        <a:p>
          <a:endParaRPr lang="ru-RU"/>
        </a:p>
      </dgm:t>
    </dgm:pt>
    <dgm:pt modelId="{A0075C57-23CF-431C-AB67-D36613B2E43F}" type="pres">
      <dgm:prSet presAssocID="{3B038AEF-A7E5-4809-A4EE-E06BF82666E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7C1E320-C8BC-4BDB-8975-A62120EA1483}" type="pres">
      <dgm:prSet presAssocID="{63C190D8-9E37-485A-8101-BDDCA508D302}" presName="linNode" presStyleCnt="0"/>
      <dgm:spPr/>
      <dgm:t>
        <a:bodyPr/>
        <a:lstStyle/>
        <a:p>
          <a:endParaRPr lang="ru-RU"/>
        </a:p>
      </dgm:t>
    </dgm:pt>
    <dgm:pt modelId="{3A85ED8D-0E92-4E97-A9B3-C6F8186246D9}" type="pres">
      <dgm:prSet presAssocID="{63C190D8-9E37-485A-8101-BDDCA508D302}" presName="parentShp" presStyleLbl="node1" presStyleIdx="0" presStyleCnt="3" custScaleX="98116" custScaleY="1908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D97234-E2A9-43A0-91D5-398570CBF4CB}" type="pres">
      <dgm:prSet presAssocID="{63C190D8-9E37-485A-8101-BDDCA508D302}" presName="childShp" presStyleLbl="bgAccFollowNode1" presStyleIdx="0" presStyleCnt="3" custScaleY="24890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994AAB-7356-4824-850C-8CA821753684}" type="pres">
      <dgm:prSet presAssocID="{E54B0754-36B2-4E1C-89F6-9225180E396E}" presName="spacing" presStyleCnt="0"/>
      <dgm:spPr/>
      <dgm:t>
        <a:bodyPr/>
        <a:lstStyle/>
        <a:p>
          <a:endParaRPr lang="ru-RU"/>
        </a:p>
      </dgm:t>
    </dgm:pt>
    <dgm:pt modelId="{AE76C819-7A42-4D88-B0EF-2683CBE41BF2}" type="pres">
      <dgm:prSet presAssocID="{FF5E6B0A-9BF8-4DFA-8E18-D438151E078C}" presName="linNode" presStyleCnt="0"/>
      <dgm:spPr/>
      <dgm:t>
        <a:bodyPr/>
        <a:lstStyle/>
        <a:p>
          <a:endParaRPr lang="ru-RU"/>
        </a:p>
      </dgm:t>
    </dgm:pt>
    <dgm:pt modelId="{5452B308-FA84-44B3-A45D-805F02BBF4D1}" type="pres">
      <dgm:prSet presAssocID="{FF5E6B0A-9BF8-4DFA-8E18-D438151E078C}" presName="parentShp" presStyleLbl="node1" presStyleIdx="1" presStyleCnt="3" custScaleY="143334" custLinFactNeighborX="98" custLinFactNeighborY="-82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961C86-27D5-44A6-8D9B-D72944FEED5C}" type="pres">
      <dgm:prSet presAssocID="{FF5E6B0A-9BF8-4DFA-8E18-D438151E078C}" presName="childShp" presStyleLbl="bgAccFollowNode1" presStyleIdx="1" presStyleCnt="3" custScaleY="195846" custLinFactNeighborX="423" custLinFactNeighborY="-648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775C07-F5DE-49FE-81D5-4863296D5DB2}" type="pres">
      <dgm:prSet presAssocID="{3461B1B4-CDBB-41C6-83BC-B35E3451352A}" presName="spacing" presStyleCnt="0"/>
      <dgm:spPr/>
      <dgm:t>
        <a:bodyPr/>
        <a:lstStyle/>
        <a:p>
          <a:endParaRPr lang="ru-RU"/>
        </a:p>
      </dgm:t>
    </dgm:pt>
    <dgm:pt modelId="{5D652DB5-B9F3-40C0-97AF-708DC869E589}" type="pres">
      <dgm:prSet presAssocID="{CB816E9C-8C4A-49D0-ABDC-D2BD28ED0C39}" presName="linNode" presStyleCnt="0"/>
      <dgm:spPr/>
      <dgm:t>
        <a:bodyPr/>
        <a:lstStyle/>
        <a:p>
          <a:endParaRPr lang="ru-RU"/>
        </a:p>
      </dgm:t>
    </dgm:pt>
    <dgm:pt modelId="{F806AEBB-E59E-4A03-A448-0D4B6F1C463D}" type="pres">
      <dgm:prSet presAssocID="{CB816E9C-8C4A-49D0-ABDC-D2BD28ED0C39}" presName="parentShp" presStyleLbl="node1" presStyleIdx="2" presStyleCnt="3" custScaleY="1220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C9FB48-2C30-4D14-B25B-54E9A0410C46}" type="pres">
      <dgm:prSet presAssocID="{CB816E9C-8C4A-49D0-ABDC-D2BD28ED0C39}" presName="childShp" presStyleLbl="bgAccFollowNode1" presStyleIdx="2" presStyleCnt="3" custScaleY="1580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99D5FF3-3D59-4E65-A2B3-DF00522F66AB}" type="presOf" srcId="{2F06099A-1576-43FD-A3C6-4CF1954002B7}" destId="{47D97234-E2A9-43A0-91D5-398570CBF4CB}" srcOrd="0" destOrd="1" presId="urn:microsoft.com/office/officeart/2005/8/layout/vList6"/>
    <dgm:cxn modelId="{BD39DC45-6386-41AC-8117-583B7213F1A1}" type="presOf" srcId="{3B038AEF-A7E5-4809-A4EE-E06BF82666EF}" destId="{A0075C57-23CF-431C-AB67-D36613B2E43F}" srcOrd="0" destOrd="0" presId="urn:microsoft.com/office/officeart/2005/8/layout/vList6"/>
    <dgm:cxn modelId="{C4C5629E-C6AA-444D-A74A-62FA8AAB725A}" type="presOf" srcId="{22616147-A579-4479-8701-05760763E286}" destId="{D1961C86-27D5-44A6-8D9B-D72944FEED5C}" srcOrd="0" destOrd="0" presId="urn:microsoft.com/office/officeart/2005/8/layout/vList6"/>
    <dgm:cxn modelId="{9B0F65BD-75E5-4331-A0CA-96343A193D25}" srcId="{3B038AEF-A7E5-4809-A4EE-E06BF82666EF}" destId="{CB816E9C-8C4A-49D0-ABDC-D2BD28ED0C39}" srcOrd="2" destOrd="0" parTransId="{55A29DFB-CA1F-4EC8-925C-EA5AFA27FDED}" sibTransId="{D1D6DD85-2F06-4F01-BD38-008C2362467B}"/>
    <dgm:cxn modelId="{4A8CE782-3562-44BF-9741-EF1E3BD8DB51}" srcId="{63C190D8-9E37-485A-8101-BDDCA508D302}" destId="{A0105F4A-9927-4EB7-BF82-62753642AB6A}" srcOrd="0" destOrd="0" parTransId="{B2B59C2A-468C-45E4-AB9A-0528FC669171}" sibTransId="{8B815B2E-B842-4C4B-A02F-25B138A10AFB}"/>
    <dgm:cxn modelId="{4EA15E77-D67F-4695-8787-FA4390FA32E8}" type="presOf" srcId="{A862A994-96B1-4556-B022-BAB143450D63}" destId="{47D97234-E2A9-43A0-91D5-398570CBF4CB}" srcOrd="0" destOrd="2" presId="urn:microsoft.com/office/officeart/2005/8/layout/vList6"/>
    <dgm:cxn modelId="{36592D02-DE39-409B-96E7-B9CB889F3505}" srcId="{3B038AEF-A7E5-4809-A4EE-E06BF82666EF}" destId="{FF5E6B0A-9BF8-4DFA-8E18-D438151E078C}" srcOrd="1" destOrd="0" parTransId="{43C2A505-121D-45A8-8371-FB5292ED7DE0}" sibTransId="{3461B1B4-CDBB-41C6-83BC-B35E3451352A}"/>
    <dgm:cxn modelId="{1C4ECC66-E566-4099-8807-9E7EAFB0ADE8}" srcId="{FF5E6B0A-9BF8-4DFA-8E18-D438151E078C}" destId="{71910B62-AA70-4532-A0FE-45E2E5C9D6FA}" srcOrd="3" destOrd="0" parTransId="{F16B7C5B-0F74-4BD8-BF96-7FFB9D4D0C9A}" sibTransId="{7545DEB3-E813-48F8-9C2C-D22273FF9303}"/>
    <dgm:cxn modelId="{1D8C5FDD-40F4-497C-9A10-A8A7AAC6183A}" type="presOf" srcId="{FFF01734-D0E0-430F-98F6-8C0AE3B43022}" destId="{D1961C86-27D5-44A6-8D9B-D72944FEED5C}" srcOrd="0" destOrd="4" presId="urn:microsoft.com/office/officeart/2005/8/layout/vList6"/>
    <dgm:cxn modelId="{DF60E751-81F5-4447-A73B-B310CAABDF7A}" srcId="{FF5E6B0A-9BF8-4DFA-8E18-D438151E078C}" destId="{415CDDD9-7650-4298-934D-416850F515F6}" srcOrd="1" destOrd="0" parTransId="{B0FC241D-80BC-46C7-8215-CFE43916EBFF}" sibTransId="{FE6722C8-928E-4791-81B7-D33529F7BD3B}"/>
    <dgm:cxn modelId="{BE773970-6B74-4C53-A276-C3539EE0D0EF}" type="presOf" srcId="{415CDDD9-7650-4298-934D-416850F515F6}" destId="{D1961C86-27D5-44A6-8D9B-D72944FEED5C}" srcOrd="0" destOrd="1" presId="urn:microsoft.com/office/officeart/2005/8/layout/vList6"/>
    <dgm:cxn modelId="{B2EFAFD2-CF71-453C-947C-CDC033DD5A2C}" srcId="{CB816E9C-8C4A-49D0-ABDC-D2BD28ED0C39}" destId="{92FBA4C8-66C8-4391-9EAE-C189EB5AD410}" srcOrd="1" destOrd="0" parTransId="{64B40186-8ECF-4D3C-B967-818872C80DAA}" sibTransId="{5B0AC782-289D-42D1-9EA5-D4A39149A9EE}"/>
    <dgm:cxn modelId="{657B76A3-8DFE-4B87-9B96-79744448A7BC}" type="presOf" srcId="{4B5824F1-8DEA-4D59-B557-F84DFA348DAA}" destId="{E8C9FB48-2C30-4D14-B25B-54E9A0410C46}" srcOrd="0" destOrd="2" presId="urn:microsoft.com/office/officeart/2005/8/layout/vList6"/>
    <dgm:cxn modelId="{9E69C387-75B3-4B52-8F7D-6DDAFBD0B9E1}" srcId="{63C190D8-9E37-485A-8101-BDDCA508D302}" destId="{A862A994-96B1-4556-B022-BAB143450D63}" srcOrd="2" destOrd="0" parTransId="{FAA04726-B98A-4771-B90F-B1B5F234E00F}" sibTransId="{19CE4759-CD2A-4130-9872-4AE69617BB52}"/>
    <dgm:cxn modelId="{E41A661C-8AF4-4D4E-BE85-20DA4AEBDD3A}" srcId="{FF5E6B0A-9BF8-4DFA-8E18-D438151E078C}" destId="{FFF01734-D0E0-430F-98F6-8C0AE3B43022}" srcOrd="4" destOrd="0" parTransId="{76CB5EDC-94C4-4004-955A-EB53B9D9C015}" sibTransId="{0AFA6221-B354-44CF-B965-99154A09CFF3}"/>
    <dgm:cxn modelId="{3BF47A51-DE66-4E63-991B-741F36ED8130}" type="presOf" srcId="{D312B126-856C-4E18-92B6-C596A842E419}" destId="{47D97234-E2A9-43A0-91D5-398570CBF4CB}" srcOrd="0" destOrd="3" presId="urn:microsoft.com/office/officeart/2005/8/layout/vList6"/>
    <dgm:cxn modelId="{80C48627-7692-458B-A947-7CB3A54BF574}" srcId="{3B038AEF-A7E5-4809-A4EE-E06BF82666EF}" destId="{63C190D8-9E37-485A-8101-BDDCA508D302}" srcOrd="0" destOrd="0" parTransId="{93BDB5B8-0250-4043-B84E-CA306B700C65}" sibTransId="{E54B0754-36B2-4E1C-89F6-9225180E396E}"/>
    <dgm:cxn modelId="{72D7534D-7B31-44AD-80E7-D077DC94285A}" type="presOf" srcId="{152A6F6D-6F77-4272-AA82-4E7F20B0BD7F}" destId="{47D97234-E2A9-43A0-91D5-398570CBF4CB}" srcOrd="0" destOrd="4" presId="urn:microsoft.com/office/officeart/2005/8/layout/vList6"/>
    <dgm:cxn modelId="{9D31296F-EAED-49D7-A675-FBA79C15A772}" type="presOf" srcId="{A0105F4A-9927-4EB7-BF82-62753642AB6A}" destId="{47D97234-E2A9-43A0-91D5-398570CBF4CB}" srcOrd="0" destOrd="0" presId="urn:microsoft.com/office/officeart/2005/8/layout/vList6"/>
    <dgm:cxn modelId="{35336625-7C99-4B29-94B8-5F16821D279F}" type="presOf" srcId="{8B5BEA76-DDD6-4657-8A4D-0626AF68B1A1}" destId="{E8C9FB48-2C30-4D14-B25B-54E9A0410C46}" srcOrd="0" destOrd="0" presId="urn:microsoft.com/office/officeart/2005/8/layout/vList6"/>
    <dgm:cxn modelId="{2A1D8415-6E26-4420-A821-2F7D27A36CD9}" type="presOf" srcId="{FF5E6B0A-9BF8-4DFA-8E18-D438151E078C}" destId="{5452B308-FA84-44B3-A45D-805F02BBF4D1}" srcOrd="0" destOrd="0" presId="urn:microsoft.com/office/officeart/2005/8/layout/vList6"/>
    <dgm:cxn modelId="{46E2CCF9-C566-48CD-991C-91619C060F3A}" type="presOf" srcId="{0EC3841F-6241-414A-BDAC-87CB99B03DE1}" destId="{D1961C86-27D5-44A6-8D9B-D72944FEED5C}" srcOrd="0" destOrd="2" presId="urn:microsoft.com/office/officeart/2005/8/layout/vList6"/>
    <dgm:cxn modelId="{90EAD706-2AE1-41DA-A83B-36D4BB26ACBD}" srcId="{63C190D8-9E37-485A-8101-BDDCA508D302}" destId="{D312B126-856C-4E18-92B6-C596A842E419}" srcOrd="3" destOrd="0" parTransId="{686A8A0A-156D-4390-844B-4D0FF36C7343}" sibTransId="{517201EA-87CF-4F08-96D5-16E83512819D}"/>
    <dgm:cxn modelId="{96A3F781-28F0-4AD2-80B6-AB5C967B1B45}" type="presOf" srcId="{63C190D8-9E37-485A-8101-BDDCA508D302}" destId="{3A85ED8D-0E92-4E97-A9B3-C6F8186246D9}" srcOrd="0" destOrd="0" presId="urn:microsoft.com/office/officeart/2005/8/layout/vList6"/>
    <dgm:cxn modelId="{EFC69500-02B6-4042-9699-3325698B3965}" srcId="{63C190D8-9E37-485A-8101-BDDCA508D302}" destId="{152A6F6D-6F77-4272-AA82-4E7F20B0BD7F}" srcOrd="4" destOrd="0" parTransId="{5693FD12-2C71-43AC-ACB4-953AC546F6D0}" sibTransId="{5C0B0AC0-FFC6-4D9D-987B-7C035813D5B0}"/>
    <dgm:cxn modelId="{DC3337BD-EFA9-4EF7-B2DD-CE318B9DEF4E}" srcId="{CB816E9C-8C4A-49D0-ABDC-D2BD28ED0C39}" destId="{8B5BEA76-DDD6-4657-8A4D-0626AF68B1A1}" srcOrd="0" destOrd="0" parTransId="{10CEBA34-0642-43AB-A385-C88D63DF5FC0}" sibTransId="{400B1E37-F8DC-4A3F-B43F-88A17C815995}"/>
    <dgm:cxn modelId="{40A548D4-6D73-4E45-9AAE-26B70E9EC505}" srcId="{CB816E9C-8C4A-49D0-ABDC-D2BD28ED0C39}" destId="{4B5824F1-8DEA-4D59-B557-F84DFA348DAA}" srcOrd="2" destOrd="0" parTransId="{A5428CD1-E451-43E7-890A-A7FD8C04DA28}" sibTransId="{E55DDE79-4258-48C1-85B3-54FC05FC8AFB}"/>
    <dgm:cxn modelId="{F2A1AE46-74EE-4C2B-AF1D-C903881E7EAE}" srcId="{FF5E6B0A-9BF8-4DFA-8E18-D438151E078C}" destId="{22616147-A579-4479-8701-05760763E286}" srcOrd="0" destOrd="0" parTransId="{3C507123-83C0-4418-A7FA-648B0F871F48}" sibTransId="{B8F040A8-FD5E-4DFD-BF9B-B54CD0E82CDF}"/>
    <dgm:cxn modelId="{7C7E6F01-542E-4BB2-BE2B-C51359EDED00}" type="presOf" srcId="{71910B62-AA70-4532-A0FE-45E2E5C9D6FA}" destId="{D1961C86-27D5-44A6-8D9B-D72944FEED5C}" srcOrd="0" destOrd="3" presId="urn:microsoft.com/office/officeart/2005/8/layout/vList6"/>
    <dgm:cxn modelId="{80396CF8-A294-4489-B5EA-18F308575E03}" srcId="{63C190D8-9E37-485A-8101-BDDCA508D302}" destId="{2F06099A-1576-43FD-A3C6-4CF1954002B7}" srcOrd="1" destOrd="0" parTransId="{37B548DE-479C-47C8-B870-DED2B9C77B21}" sibTransId="{1069C001-B713-4FFA-9090-3799E511CD1B}"/>
    <dgm:cxn modelId="{0AC937CF-8947-42C4-805B-580A1AED0BC4}" type="presOf" srcId="{92FBA4C8-66C8-4391-9EAE-C189EB5AD410}" destId="{E8C9FB48-2C30-4D14-B25B-54E9A0410C46}" srcOrd="0" destOrd="1" presId="urn:microsoft.com/office/officeart/2005/8/layout/vList6"/>
    <dgm:cxn modelId="{92E03CC8-327C-4855-905F-7E850610ABE0}" srcId="{FF5E6B0A-9BF8-4DFA-8E18-D438151E078C}" destId="{0EC3841F-6241-414A-BDAC-87CB99B03DE1}" srcOrd="2" destOrd="0" parTransId="{157F8886-8D79-4E02-9C56-CF5D6E4C38D7}" sibTransId="{9EA077BD-2BD7-4EE4-8C33-4E8185FD2751}"/>
    <dgm:cxn modelId="{CD76CDF0-0CEB-40D3-906C-AB1411F8E75B}" type="presOf" srcId="{CB816E9C-8C4A-49D0-ABDC-D2BD28ED0C39}" destId="{F806AEBB-E59E-4A03-A448-0D4B6F1C463D}" srcOrd="0" destOrd="0" presId="urn:microsoft.com/office/officeart/2005/8/layout/vList6"/>
    <dgm:cxn modelId="{E7969A5F-17ED-4A21-BBF5-D824EC1CA605}" type="presParOf" srcId="{A0075C57-23CF-431C-AB67-D36613B2E43F}" destId="{07C1E320-C8BC-4BDB-8975-A62120EA1483}" srcOrd="0" destOrd="0" presId="urn:microsoft.com/office/officeart/2005/8/layout/vList6"/>
    <dgm:cxn modelId="{D0BA874F-8AD4-46B6-9709-3E813BA30B7C}" type="presParOf" srcId="{07C1E320-C8BC-4BDB-8975-A62120EA1483}" destId="{3A85ED8D-0E92-4E97-A9B3-C6F8186246D9}" srcOrd="0" destOrd="0" presId="urn:microsoft.com/office/officeart/2005/8/layout/vList6"/>
    <dgm:cxn modelId="{A4399D2B-2B75-4D0F-A574-702F6F7078FA}" type="presParOf" srcId="{07C1E320-C8BC-4BDB-8975-A62120EA1483}" destId="{47D97234-E2A9-43A0-91D5-398570CBF4CB}" srcOrd="1" destOrd="0" presId="urn:microsoft.com/office/officeart/2005/8/layout/vList6"/>
    <dgm:cxn modelId="{600F5486-C04B-4EBA-AD6D-8FD7AB21839D}" type="presParOf" srcId="{A0075C57-23CF-431C-AB67-D36613B2E43F}" destId="{8C994AAB-7356-4824-850C-8CA821753684}" srcOrd="1" destOrd="0" presId="urn:microsoft.com/office/officeart/2005/8/layout/vList6"/>
    <dgm:cxn modelId="{4D6A6B89-4C07-4A2C-8869-5C3140B47B12}" type="presParOf" srcId="{A0075C57-23CF-431C-AB67-D36613B2E43F}" destId="{AE76C819-7A42-4D88-B0EF-2683CBE41BF2}" srcOrd="2" destOrd="0" presId="urn:microsoft.com/office/officeart/2005/8/layout/vList6"/>
    <dgm:cxn modelId="{2BE3C3B2-38C3-4573-8319-32CB8212F53E}" type="presParOf" srcId="{AE76C819-7A42-4D88-B0EF-2683CBE41BF2}" destId="{5452B308-FA84-44B3-A45D-805F02BBF4D1}" srcOrd="0" destOrd="0" presId="urn:microsoft.com/office/officeart/2005/8/layout/vList6"/>
    <dgm:cxn modelId="{6C2DD67B-41DA-430C-AA97-3379DA7763C5}" type="presParOf" srcId="{AE76C819-7A42-4D88-B0EF-2683CBE41BF2}" destId="{D1961C86-27D5-44A6-8D9B-D72944FEED5C}" srcOrd="1" destOrd="0" presId="urn:microsoft.com/office/officeart/2005/8/layout/vList6"/>
    <dgm:cxn modelId="{04C8C9D4-6669-4A85-9BD4-B313A9D859FC}" type="presParOf" srcId="{A0075C57-23CF-431C-AB67-D36613B2E43F}" destId="{85775C07-F5DE-49FE-81D5-4863296D5DB2}" srcOrd="3" destOrd="0" presId="urn:microsoft.com/office/officeart/2005/8/layout/vList6"/>
    <dgm:cxn modelId="{1198592E-2AD1-47DB-B75F-699621060C63}" type="presParOf" srcId="{A0075C57-23CF-431C-AB67-D36613B2E43F}" destId="{5D652DB5-B9F3-40C0-97AF-708DC869E589}" srcOrd="4" destOrd="0" presId="urn:microsoft.com/office/officeart/2005/8/layout/vList6"/>
    <dgm:cxn modelId="{68381541-C75E-4057-A58B-9951CF72C480}" type="presParOf" srcId="{5D652DB5-B9F3-40C0-97AF-708DC869E589}" destId="{F806AEBB-E59E-4A03-A448-0D4B6F1C463D}" srcOrd="0" destOrd="0" presId="urn:microsoft.com/office/officeart/2005/8/layout/vList6"/>
    <dgm:cxn modelId="{B2D9E6B6-C7F8-426A-B146-715333B0470B}" type="presParOf" srcId="{5D652DB5-B9F3-40C0-97AF-708DC869E589}" destId="{E8C9FB48-2C30-4D14-B25B-54E9A0410C4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97234-E2A9-43A0-91D5-398570CBF4CB}">
      <dsp:nvSpPr>
        <dsp:cNvPr id="0" name=""/>
        <dsp:cNvSpPr/>
      </dsp:nvSpPr>
      <dsp:spPr>
        <a:xfrm>
          <a:off x="3100988" y="2007"/>
          <a:ext cx="4689931" cy="16225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Ценностное предложение и маркетинг</a:t>
          </a:r>
          <a:endParaRPr lang="uk-UA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Оптимизация комплекса маркетинга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Создание предложений и управление кампаниями для абонентов компании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Управление оттоком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Планирование сети и улучшение качества связи</a:t>
          </a:r>
          <a:endParaRPr lang="en-US" sz="1200" kern="1200" dirty="0"/>
        </a:p>
      </dsp:txBody>
      <dsp:txXfrm>
        <a:off x="3100988" y="204821"/>
        <a:ext cx="4081490" cy="1216882"/>
      </dsp:txXfrm>
    </dsp:sp>
    <dsp:sp modelId="{3A85ED8D-0E92-4E97-A9B3-C6F8186246D9}">
      <dsp:nvSpPr>
        <dsp:cNvPr id="0" name=""/>
        <dsp:cNvSpPr/>
      </dsp:nvSpPr>
      <dsp:spPr>
        <a:xfrm>
          <a:off x="33273" y="191087"/>
          <a:ext cx="3067715" cy="1244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Улучшение основного бизнеса</a:t>
          </a:r>
          <a:endParaRPr lang="uk-UA" sz="2400" kern="1200" dirty="0"/>
        </a:p>
      </dsp:txBody>
      <dsp:txXfrm>
        <a:off x="94017" y="251831"/>
        <a:ext cx="2946227" cy="1122861"/>
      </dsp:txXfrm>
    </dsp:sp>
    <dsp:sp modelId="{D1961C86-27D5-44A6-8D9B-D72944FEED5C}">
      <dsp:nvSpPr>
        <dsp:cNvPr id="0" name=""/>
        <dsp:cNvSpPr/>
      </dsp:nvSpPr>
      <dsp:spPr>
        <a:xfrm>
          <a:off x="3134261" y="1647424"/>
          <a:ext cx="4689931" cy="12766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Гео аналитика</a:t>
          </a:r>
          <a:endParaRPr lang="uk-UA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Скоринг и оценка рисков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Цифровая реклама и маркетинг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Аналитика телесмотрения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Аналитика для Ритейла</a:t>
          </a:r>
          <a:endParaRPr lang="en-US" sz="1200" kern="1200" dirty="0"/>
        </a:p>
      </dsp:txBody>
      <dsp:txXfrm>
        <a:off x="3134261" y="1807006"/>
        <a:ext cx="4211185" cy="957491"/>
      </dsp:txXfrm>
    </dsp:sp>
    <dsp:sp modelId="{5452B308-FA84-44B3-A45D-805F02BBF4D1}">
      <dsp:nvSpPr>
        <dsp:cNvPr id="0" name=""/>
        <dsp:cNvSpPr/>
      </dsp:nvSpPr>
      <dsp:spPr>
        <a:xfrm>
          <a:off x="8416" y="1807242"/>
          <a:ext cx="3126620" cy="9343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Улучшение бизнеса клиентов</a:t>
          </a:r>
          <a:endParaRPr lang="uk-UA" sz="2400" kern="1200" dirty="0"/>
        </a:p>
      </dsp:txBody>
      <dsp:txXfrm>
        <a:off x="54027" y="1852853"/>
        <a:ext cx="3035398" cy="843125"/>
      </dsp:txXfrm>
    </dsp:sp>
    <dsp:sp modelId="{E8C9FB48-2C30-4D14-B25B-54E9A0410C46}">
      <dsp:nvSpPr>
        <dsp:cNvPr id="0" name=""/>
        <dsp:cNvSpPr/>
      </dsp:nvSpPr>
      <dsp:spPr>
        <a:xfrm>
          <a:off x="3130441" y="3031547"/>
          <a:ext cx="4689931" cy="10304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E-government</a:t>
          </a:r>
          <a:endParaRPr lang="uk-UA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Smart City</a:t>
          </a:r>
          <a:endParaRPr lang="uk-UA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E-Health</a:t>
          </a:r>
          <a:endParaRPr lang="uk-UA" sz="1200" kern="1200" dirty="0"/>
        </a:p>
      </dsp:txBody>
      <dsp:txXfrm>
        <a:off x="3130441" y="3160353"/>
        <a:ext cx="4303514" cy="772833"/>
      </dsp:txXfrm>
    </dsp:sp>
    <dsp:sp modelId="{F806AEBB-E59E-4A03-A448-0D4B6F1C463D}">
      <dsp:nvSpPr>
        <dsp:cNvPr id="0" name=""/>
        <dsp:cNvSpPr/>
      </dsp:nvSpPr>
      <dsp:spPr>
        <a:xfrm>
          <a:off x="3820" y="3148905"/>
          <a:ext cx="3126620" cy="795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Улучшение городов и жизни</a:t>
          </a:r>
          <a:endParaRPr lang="uk-UA" sz="2400" kern="1200" dirty="0"/>
        </a:p>
      </dsp:txBody>
      <dsp:txXfrm>
        <a:off x="42664" y="3187749"/>
        <a:ext cx="3048932" cy="718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7E9CAEE-B6CC-4BF9-ACF5-7C5D62832264}" type="datetimeFigureOut">
              <a:rPr lang="ru-RU" smtClean="0"/>
              <a:t>20.04.16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1099F01-BCBF-4ED2-81DC-09E5EA4BF1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45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4B297FA-CCFF-4D13-97F7-9AEFF1048014}" type="datetimeFigureOut">
              <a:rPr lang="ru-RU" smtClean="0"/>
              <a:t>20.04.16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19AC633-F032-462C-B0D0-150D5841FB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07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D882-69F1-419E-8AD2-31D73625790A}" type="slidenum">
              <a:rPr lang="nl-NL" smtClean="0">
                <a:solidFill>
                  <a:prstClr val="black"/>
                </a:solidFill>
              </a:rPr>
              <a:pPr/>
              <a:t>2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24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/>
              <a:t>Вот лишь несколько глобальных компаний, которые используют метод дизайн мышления. Как</a:t>
            </a:r>
            <a:r>
              <a:rPr lang="ru-RU" baseline="0" dirty="0"/>
              <a:t> вы видите, они разные. И разумеется их гораздо больше.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96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>
                <a:solidFill>
                  <a:schemeClr val="dk1"/>
                </a:solidFill>
              </a:rPr>
              <a:t>После того, как идеи отобраны, мы приступаем к </a:t>
            </a:r>
            <a:r>
              <a:rPr lang="ru-RU" sz="1200" dirty="0" err="1">
                <a:solidFill>
                  <a:schemeClr val="dk1"/>
                </a:solidFill>
              </a:rPr>
              <a:t>прототипированию</a:t>
            </a:r>
            <a:r>
              <a:rPr lang="ru-RU" sz="1200" dirty="0">
                <a:solidFill>
                  <a:schemeClr val="dk1"/>
                </a:solidFill>
              </a:rPr>
              <a:t>. Берем все подручные средства – маркеры, картон, - и воссоздаем визуально то, что придумали.  Так, чтоб можно было объяснить доходчиво незнакомому человеку.</a:t>
            </a:r>
          </a:p>
          <a:p>
            <a:pPr lvl="0">
              <a:spcBef>
                <a:spcPts val="0"/>
              </a:spcBef>
              <a:buNone/>
            </a:pPr>
            <a:r>
              <a:rPr lang="ru-RU" sz="1200" dirty="0">
                <a:solidFill>
                  <a:schemeClr val="dk1"/>
                </a:solidFill>
              </a:rPr>
              <a:t>Когда мы собрали свой первый прототип денежного автомата, на него пришло посмотреть половина </a:t>
            </a:r>
            <a:r>
              <a:rPr lang="ru-RU" sz="1200" dirty="0" err="1">
                <a:solidFill>
                  <a:schemeClr val="dk1"/>
                </a:solidFill>
              </a:rPr>
              <a:t>продуктологов</a:t>
            </a:r>
            <a:r>
              <a:rPr lang="ru-RU" sz="1200" dirty="0">
                <a:solidFill>
                  <a:schemeClr val="dk1"/>
                </a:solidFill>
              </a:rPr>
              <a:t> компании. Некоторые даже пытались вытащить из него деньги. </a:t>
            </a:r>
          </a:p>
        </p:txBody>
      </p:sp>
    </p:spTree>
    <p:extLst>
      <p:ext uri="{BB962C8B-B14F-4D97-AF65-F5344CB8AC3E}">
        <p14:creationId xmlns:p14="http://schemas.microsoft.com/office/powerpoint/2010/main" val="118033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ru-RU" dirty="0" smtClean="0"/>
              <a:t>Итак</a:t>
            </a:r>
            <a:r>
              <a:rPr lang="ru-RU" dirty="0"/>
              <a:t>, вы определили проект. С чего же начать работу?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ru-RU" dirty="0"/>
              <a:t>Прежде всего с создания команды. Все проекты сервис дизайна создаются кросс-функциональными командами: все ребята из разных департаментов. Основное правило – у каждого члена команды должна быть личная выгода от проекта. Иначе эти люди будут чувствовать себя в качестве заключенных. Оптимальная группа -  10-12 человек на проект.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ru-RU" dirty="0"/>
              <a:t>В команду могут попасть разные люди, от оператора кол-центра до начальника департамента. Поэтому обязательно нужен грамотный </a:t>
            </a:r>
            <a:r>
              <a:rPr lang="ru-RU" dirty="0" err="1"/>
              <a:t>фасилитатор</a:t>
            </a:r>
            <a:r>
              <a:rPr lang="ru-RU" dirty="0"/>
              <a:t>, задача которого сделать работу команды комфортной и эффективной. Подчеркну, именно </a:t>
            </a:r>
            <a:r>
              <a:rPr lang="ru-RU" dirty="0" err="1"/>
              <a:t>фасилитатор</a:t>
            </a:r>
            <a:r>
              <a:rPr lang="ru-RU" dirty="0"/>
              <a:t>, а не модератор! 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268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Любой проект всегда начинаем с обмена знаниями: отвечаем на вопрос «как оно работает сейчас»?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-RU" sz="1200" dirty="0" smtClean="0"/>
              <a:t>Вначале кажется, что и так все </a:t>
            </a:r>
            <a:r>
              <a:rPr lang="ru-RU" sz="1200" dirty="0" err="1" smtClean="0"/>
              <a:t>все</a:t>
            </a:r>
            <a:r>
              <a:rPr lang="ru-RU" sz="1200" dirty="0" smtClean="0"/>
              <a:t> знают. Мы вслух делимся знаниями, и оказывается, что 10 человек в совокупности знают в разы больше, чем по одиночке. Здесь есть важный момент: поговорите с первой линией -  операторы кол-центра, служба</a:t>
            </a:r>
            <a:r>
              <a:rPr lang="ru-RU" sz="1200" baseline="0" dirty="0" smtClean="0"/>
              <a:t> поддержки</a:t>
            </a:r>
            <a:r>
              <a:rPr lang="ru-RU" sz="1200" dirty="0" smtClean="0"/>
              <a:t>.  Поверьте, эти люди знают очень много! 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-RU" sz="1200" dirty="0" smtClean="0"/>
              <a:t>Наблюдайте за другими индустриями. Нет смысла изобретать колесо, если его уже эффективно используют, путь даже не в вашем бизнесе.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-RU" sz="1200" dirty="0" smtClean="0"/>
              <a:t>В конце обмена знаниями у вас формируется черновое представление о том, как должен выглядеть процесс взаимодействия клиента с вашим продуктом. </a:t>
            </a:r>
          </a:p>
          <a:p>
            <a:pPr lvl="0" rtl="0">
              <a:spcBef>
                <a:spcPts val="0"/>
              </a:spcBef>
              <a:buNone/>
            </a:pP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71C27-94F2-4183-9122-55512567D87E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57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Мы подошли к одному из основных понятий сервис-дизайна –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эмпатии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Эмпатия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это умение почувствовать то, что чувствует клиент, когда взаимодействует с вашим продуктом. Не тогда, когда достает деньги, чтобы за него заплатить, а и все ощущения перед этим и после. В какой</a:t>
            </a:r>
            <a:r>
              <a:rPr lang="ru-RU" sz="110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момент он задумался о вашем продукте, чем руководствуется, когда делает выбор, что чувствует дальше. 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6132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Затем делимся своими находками с командой. Каждая история про клиента должна быть индивидуальной. У каждого клиента есть имя, возраст, работа, предпочтения. Мы рассказываем услышанные истории всегда от первого лица</a:t>
            </a:r>
          </a:p>
        </p:txBody>
      </p:sp>
    </p:spTree>
    <p:extLst>
      <p:ext uri="{BB962C8B-B14F-4D97-AF65-F5344CB8AC3E}">
        <p14:creationId xmlns:p14="http://schemas.microsoft.com/office/powerpoint/2010/main" val="803590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/>
              <a:t>В процессе наблюдения за клиентом отмечайте каждый</a:t>
            </a:r>
            <a:r>
              <a:rPr lang="ru-RU" baseline="0" dirty="0"/>
              <a:t> шаг от момента возникновения потребности клиента и отмечайте его на схеме, которая называется </a:t>
            </a:r>
            <a:r>
              <a:rPr lang="en-US" baseline="0" dirty="0"/>
              <a:t>customer journey – </a:t>
            </a:r>
            <a:r>
              <a:rPr lang="ru-RU" baseline="0" dirty="0"/>
              <a:t>путь клиента.</a:t>
            </a:r>
          </a:p>
          <a:p>
            <a:pPr lvl="0">
              <a:spcBef>
                <a:spcPts val="0"/>
              </a:spcBef>
              <a:buNone/>
            </a:pPr>
            <a:endParaRPr lang="ru-RU" baseline="0" dirty="0"/>
          </a:p>
          <a:p>
            <a:pPr lvl="0">
              <a:spcBef>
                <a:spcPts val="0"/>
              </a:spcBef>
              <a:buNone/>
            </a:pPr>
            <a:r>
              <a:rPr lang="ru-RU" baseline="0" dirty="0"/>
              <a:t>Нарисуйте или запишите, как клиент себя чувствует, чего ожидает, с какими барьерами сталкивается. Отмечайте каждый шаг. </a:t>
            </a:r>
            <a:r>
              <a:rPr lang="ru-RU" baseline="0"/>
              <a:t>Это важно!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19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-RU" sz="1200" dirty="0" smtClean="0">
                <a:solidFill>
                  <a:srgbClr val="333333"/>
                </a:solidFill>
              </a:rPr>
              <a:t>Дальше мы тестируем. И обязательно на реальных клиентах. Задача – выявить ошибки прежде, чем отдавать в реализацию. Понять, какая идея сработает лучше.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ru-RU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ru-RU" dirty="0" err="1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Киевстаре</a:t>
            </a:r>
            <a:r>
              <a:rPr lang="ru-RU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у нас есть </a:t>
            </a:r>
            <a:r>
              <a:rPr lang="ru-RU" dirty="0" err="1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юзабилити</a:t>
            </a:r>
            <a:r>
              <a:rPr lang="ru-RU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лаборатория с оборудованием. Но вам для</a:t>
            </a:r>
            <a:r>
              <a:rPr lang="ru-RU" baseline="0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начала достаточно будет несколько стульев, стол, пару компьютеров.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ru-RU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Приглашаем</a:t>
            </a:r>
            <a:r>
              <a:rPr lang="ru-RU" baseline="0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клиентов, которые наша целевая аудитория. Они проходят процесс рекрутингового отбора. Обычно 5 чел на одно тестирование достаточно, чтобы выявить 70-80% багов.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ru-RU" baseline="0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К примеру, на тестировании денежного терминала выявили, что забыли отверстие для чеков. В картоне его прорезать оказалось гораздо проще, чем потом пришлось бы в металле.  </a:t>
            </a:r>
            <a:endParaRPr lang="ru-RU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886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>
                <a:solidFill>
                  <a:schemeClr val="dk1"/>
                </a:solidFill>
              </a:rPr>
              <a:t>После того, как идеи отобраны, мы приступаем к </a:t>
            </a:r>
            <a:r>
              <a:rPr lang="ru-RU" sz="1200" dirty="0" err="1">
                <a:solidFill>
                  <a:schemeClr val="dk1"/>
                </a:solidFill>
              </a:rPr>
              <a:t>прототипированию</a:t>
            </a:r>
            <a:r>
              <a:rPr lang="ru-RU" sz="1200" dirty="0">
                <a:solidFill>
                  <a:schemeClr val="dk1"/>
                </a:solidFill>
              </a:rPr>
              <a:t>. Берем все подручные средства – маркеры, картон, - и воссоздаем визуально то, что придумали.  Так, чтоб можно было объяснить доходчиво незнакомому человеку.</a:t>
            </a:r>
          </a:p>
          <a:p>
            <a:pPr lvl="0">
              <a:spcBef>
                <a:spcPts val="0"/>
              </a:spcBef>
              <a:buNone/>
            </a:pPr>
            <a:r>
              <a:rPr lang="ru-RU" sz="1200" dirty="0">
                <a:solidFill>
                  <a:schemeClr val="dk1"/>
                </a:solidFill>
              </a:rPr>
              <a:t>Когда мы собрали свой первый прототип денежного автомата, на него пришло посмотреть половина </a:t>
            </a:r>
            <a:r>
              <a:rPr lang="ru-RU" sz="1200" dirty="0" err="1">
                <a:solidFill>
                  <a:schemeClr val="dk1"/>
                </a:solidFill>
              </a:rPr>
              <a:t>продуктологов</a:t>
            </a:r>
            <a:r>
              <a:rPr lang="ru-RU" sz="1200" dirty="0">
                <a:solidFill>
                  <a:schemeClr val="dk1"/>
                </a:solidFill>
              </a:rPr>
              <a:t> компании. Некоторые даже пытались вытащить из него деньги. </a:t>
            </a:r>
          </a:p>
        </p:txBody>
      </p:sp>
    </p:spTree>
    <p:extLst>
      <p:ext uri="{BB962C8B-B14F-4D97-AF65-F5344CB8AC3E}">
        <p14:creationId xmlns:p14="http://schemas.microsoft.com/office/powerpoint/2010/main" val="121062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53B198-E4C3-0940-A816-D0ED276D5B63}" type="slidenum">
              <a:rPr lang="uk-UA" altLang="en-US">
                <a:solidFill>
                  <a:prstClr val="black"/>
                </a:solidFill>
              </a:rPr>
              <a:pPr eaLnBrk="1" hangingPunct="1"/>
              <a:t>25</a:t>
            </a:fld>
            <a:endParaRPr lang="uk-UA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4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/>
              <a:t>Киевстар, как вы знаете, лидер мобильного рынка Украины. У нас не только самая большая доля рынка по абонентам и доходам. 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Кроме этого, наши абоненты - самые лояльные. 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Логично начать </a:t>
            </a:r>
            <a:r>
              <a:rPr lang="ru-RU" dirty="0" smtClean="0"/>
              <a:t>с </a:t>
            </a:r>
            <a:r>
              <a:rPr lang="ru-RU" dirty="0"/>
              <a:t>ответа на вопрос, с чего все началось. Как </a:t>
            </a:r>
            <a:r>
              <a:rPr lang="ru-RU" dirty="0" err="1" smtClean="0"/>
              <a:t>Киевстар</a:t>
            </a:r>
            <a:r>
              <a:rPr lang="ru-RU" dirty="0" smtClean="0"/>
              <a:t> </a:t>
            </a:r>
            <a:r>
              <a:rPr lang="ru-RU" dirty="0"/>
              <a:t>пришел к решению попробовать дизайн мышление? 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302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ru-RU" dirty="0"/>
              <a:t>Что мы получаем на выходе после нескольких месяцев работы и тестирований ?  Вот такой сложный, комплексный документ под названием </a:t>
            </a:r>
            <a:r>
              <a:rPr lang="ru-RU" dirty="0" err="1"/>
              <a:t>customer</a:t>
            </a:r>
            <a:r>
              <a:rPr lang="ru-RU" dirty="0"/>
              <a:t> </a:t>
            </a:r>
            <a:r>
              <a:rPr lang="ru-RU" dirty="0" err="1"/>
              <a:t>journey</a:t>
            </a:r>
            <a:r>
              <a:rPr lang="ru-RU" dirty="0"/>
              <a:t>. С этапами, эмоциями и картой взаимодействия в разных каналах. И сдаем на коммерческое внедрение.  </a:t>
            </a:r>
          </a:p>
          <a:p>
            <a:pPr lvl="0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286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/>
              <a:t>...</a:t>
            </a:r>
            <a:r>
              <a:rPr lang="ru-RU" dirty="0">
                <a:solidFill>
                  <a:schemeClr val="dk1"/>
                </a:solidFill>
              </a:rPr>
              <a:t> - это клиентский опыт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Эта иллюстрация лучше всего объясняет разницу между хорошим продуктом и хорошим клиентским опытом.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Клиентский опыт - это те эмоции, воспоминания, которое остается после пользование продукта.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r>
              <a:rPr lang="ru-RU" dirty="0"/>
              <a:t>Отличный </a:t>
            </a:r>
            <a:r>
              <a:rPr lang="ru-RU" dirty="0" smtClean="0"/>
              <a:t>клиентский </a:t>
            </a:r>
            <a:r>
              <a:rPr lang="ru-RU" dirty="0"/>
              <a:t>опыт - это всегда не только продукт, но и сопутствующий </a:t>
            </a:r>
            <a:r>
              <a:rPr lang="ru-RU" dirty="0" smtClean="0"/>
              <a:t>сервис</a:t>
            </a:r>
          </a:p>
        </p:txBody>
      </p:sp>
    </p:spTree>
    <p:extLst>
      <p:ext uri="{BB962C8B-B14F-4D97-AF65-F5344CB8AC3E}">
        <p14:creationId xmlns:p14="http://schemas.microsoft.com/office/powerpoint/2010/main" val="1912861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D882-69F1-419E-8AD2-31D73625790A}" type="slidenum">
              <a:rPr lang="nl-NL" smtClean="0">
                <a:solidFill>
                  <a:prstClr val="black"/>
                </a:solidFill>
              </a:rPr>
              <a:pPr/>
              <a:t>29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5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 smtClean="0"/>
              <a:t>Когда </a:t>
            </a:r>
            <a:r>
              <a:rPr lang="ru-RU" dirty="0"/>
              <a:t>первый оператор связи построил</a:t>
            </a:r>
            <a:r>
              <a:rPr lang="ru-RU" baseline="0" dirty="0"/>
              <a:t> первые базовые станции</a:t>
            </a:r>
            <a:r>
              <a:rPr lang="ru-RU" dirty="0"/>
              <a:t>, он был монополистом. И самая главная функция была техническая - строить сеть. Я немного упрощаю, но у клиентов по сути не было выбора.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Потом появились другие операторы и построили свои сети. И тут началась конкуренция: </a:t>
            </a:r>
            <a:r>
              <a:rPr lang="ru-RU" dirty="0">
                <a:solidFill>
                  <a:schemeClr val="dk1"/>
                </a:solidFill>
              </a:rPr>
              <a:t>цены, минуты, мегабайты, скорость, красивая реклама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r>
              <a:rPr lang="ru-RU" dirty="0"/>
              <a:t>И вот когда продукты становятся похожими, каждая компания получила Эффи, как мы будем конкурировать? </a:t>
            </a: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r>
              <a:rPr lang="ru-RU" dirty="0" smtClean="0"/>
              <a:t>Вспомните ваш бизнес. Скорее всего, у вас происходит тоже самое – многие ИТ-продукты становятся</a:t>
            </a:r>
            <a:r>
              <a:rPr lang="ru-RU" baseline="0" dirty="0" smtClean="0"/>
              <a:t> сложно различимы от конкурентов.  </a:t>
            </a: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dk1"/>
                </a:solidFill>
              </a:rPr>
              <a:t>Мы</a:t>
            </a:r>
            <a:r>
              <a:rPr lang="ru-RU" baseline="0" dirty="0" smtClean="0">
                <a:solidFill>
                  <a:schemeClr val="dk1"/>
                </a:solidFill>
              </a:rPr>
              <a:t> нашли ответ - с</a:t>
            </a:r>
            <a:r>
              <a:rPr lang="ru-RU" dirty="0" smtClean="0">
                <a:solidFill>
                  <a:schemeClr val="dk1"/>
                </a:solidFill>
              </a:rPr>
              <a:t>ледующее </a:t>
            </a:r>
            <a:r>
              <a:rPr lang="ru-RU" dirty="0">
                <a:solidFill>
                  <a:schemeClr val="dk1"/>
                </a:solidFill>
              </a:rPr>
              <a:t>поле конкурентной </a:t>
            </a:r>
            <a:r>
              <a:rPr lang="ru-RU" dirty="0" smtClean="0">
                <a:solidFill>
                  <a:schemeClr val="dk1"/>
                </a:solidFill>
              </a:rPr>
              <a:t>борьбы</a:t>
            </a:r>
            <a:r>
              <a:rPr lang="ru-RU" baseline="0" dirty="0" smtClean="0">
                <a:solidFill>
                  <a:schemeClr val="dk1"/>
                </a:solidFill>
              </a:rPr>
              <a:t> - …</a:t>
            </a:r>
            <a:endParaRPr lang="ru-RU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3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/>
              <a:t>...</a:t>
            </a:r>
            <a:r>
              <a:rPr lang="ru-RU" dirty="0">
                <a:solidFill>
                  <a:schemeClr val="dk1"/>
                </a:solidFill>
              </a:rPr>
              <a:t> - это клиентский опыт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Эта иллюстрация лучше всего объясняет разницу между хорошим продуктом и хорошим клиентским опытом.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Клиентский опыт - это те эмоции, воспоминания, которое остается после пользование продукта.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r>
              <a:rPr lang="ru-RU" dirty="0"/>
              <a:t>Отличный </a:t>
            </a:r>
            <a:r>
              <a:rPr lang="ru-RU" dirty="0" smtClean="0"/>
              <a:t>клиентский </a:t>
            </a:r>
            <a:r>
              <a:rPr lang="ru-RU" dirty="0"/>
              <a:t>опыт - это всегда не только продукт, но и сопутствующий </a:t>
            </a:r>
            <a:r>
              <a:rPr lang="ru-RU" dirty="0" smtClean="0"/>
              <a:t>сервис</a:t>
            </a:r>
          </a:p>
        </p:txBody>
      </p:sp>
    </p:spTree>
    <p:extLst>
      <p:ext uri="{BB962C8B-B14F-4D97-AF65-F5344CB8AC3E}">
        <p14:creationId xmlns:p14="http://schemas.microsoft.com/office/powerpoint/2010/main" val="21272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3B13D2F-FF13-4F26-A1BE-42F633169302}" type="slidenum">
              <a:rPr lang="ru-RU" altLang="ru-RU" smtClean="0">
                <a:solidFill>
                  <a:srgbClr val="000000"/>
                </a:solidFill>
              </a:rPr>
              <a:pPr/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79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AC633-F032-462C-B0D0-150D5841FB8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217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/>
              <a:t>...</a:t>
            </a:r>
            <a:r>
              <a:rPr lang="ru-RU" dirty="0">
                <a:solidFill>
                  <a:schemeClr val="dk1"/>
                </a:solidFill>
              </a:rPr>
              <a:t> - это клиентский опыт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Эта иллюстрация лучше всего объясняет разницу между хорошим продуктом и хорошим клиентским опытом.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Клиентский опыт - это те эмоции, воспоминания, которое остается после пользование продукта.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r>
              <a:rPr lang="ru-RU" dirty="0"/>
              <a:t>Отличный </a:t>
            </a:r>
            <a:r>
              <a:rPr lang="ru-RU" dirty="0" smtClean="0"/>
              <a:t>клиентский </a:t>
            </a:r>
            <a:r>
              <a:rPr lang="ru-RU" dirty="0"/>
              <a:t>опыт - это всегда не только продукт, но и сопутствующий </a:t>
            </a:r>
            <a:r>
              <a:rPr lang="ru-RU" dirty="0" smtClean="0"/>
              <a:t>сервис</a:t>
            </a:r>
          </a:p>
        </p:txBody>
      </p:sp>
    </p:spTree>
    <p:extLst>
      <p:ext uri="{BB962C8B-B14F-4D97-AF65-F5344CB8AC3E}">
        <p14:creationId xmlns:p14="http://schemas.microsoft.com/office/powerpoint/2010/main" val="26892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рассказанная сервисом по аренде квартир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airbnb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2012 году компания вышла на прекрасные бизнес показатели, начала международную экспансию, собственники задались вопросом, что дальше? Расширение в сторону аренды машин, офисов или что-то еще?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Решили посмотреть на бизнес  сверху, глазами клиентов. Наняли дизайнеров и исследователей, которые должны были в деталях нарисовать клиентский путь, от осознания необходимости воспользоваться сервисом до момента сдачи ключа от квартиры хозяину дома. Оказалось, что для клиентов самый важный и эмоциональный  момент – не нажать кнопку «заказать» на сайте, а то, что они видят, когда заходят впервые в квартиру! И у многих  эта эмоция - страх 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отложила все идеи по уходу в другой бизнес и сосредоточилась на создании мобильного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аппликейшена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он-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лайн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чатом между гостями и хозяевами, поддержкой юридических консультаций, расширенных  профилей описания гостей и т.д. Это позволило построить позитивный клиентский опыт даже в казалось бы неуправляемой области  со стороны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airbnb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71C27-94F2-4183-9122-55512567D87E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96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dirty="0" smtClean="0"/>
              <a:t>Это </a:t>
            </a:r>
            <a:r>
              <a:rPr lang="ru-RU" dirty="0"/>
              <a:t>лучшее объяснение сути метода на 1 слайде.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/>
              <a:t>Дизайн мышление предполагает работу над продуктом и сервисом в составе многофункциональной группы, в работе есть несколько фаз, обязательно используются прототипы. И самое важное - на каждом из этапов используется обратная связь как от клиента, так и от бизнеса.</a:t>
            </a:r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4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6.vml"/><Relationship Id="rId2" Type="http://schemas.openxmlformats.org/officeDocument/2006/relationships/tags" Target="../tags/tag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16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49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52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79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3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95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07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eaLnBrk="1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ru-RU"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eaLnBrk="1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ru-RU"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© Kyivstar, 2016</a:t>
            </a:r>
            <a:r>
              <a:rPr lang="en-US" dirty="0" smtClean="0"/>
              <a:t>  |</a:t>
            </a:r>
            <a:r>
              <a:rPr lang="ru-RU" dirty="0" smtClean="0"/>
              <a:t>  </a:t>
            </a:r>
            <a:fld id="{A3626011-9DE1-4227-89FD-DD0DC6B2FF0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1043608" y="771550"/>
            <a:ext cx="7704856" cy="0"/>
          </a:xfrm>
          <a:prstGeom prst="line">
            <a:avLst/>
          </a:prstGeom>
          <a:ln w="19050">
            <a:solidFill>
              <a:srgbClr val="229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403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eaLnBrk="1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 lang="ru-RU"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7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2015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2015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9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</a:t>
            </a:r>
            <a:r>
              <a:rPr sz="1000" dirty="0">
                <a:solidFill>
                  <a:prstClr val="black"/>
                </a:solidFill>
              </a:rPr>
              <a:t>6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1043608" y="771550"/>
            <a:ext cx="7704856" cy="0"/>
          </a:xfrm>
          <a:prstGeom prst="line">
            <a:avLst/>
          </a:prstGeom>
          <a:ln w="19050">
            <a:solidFill>
              <a:srgbClr val="229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49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247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раздел">
    <p:bg>
      <p:bgPr>
        <a:blipFill dpi="0" rotWithShape="1">
          <a:blip r:embed="rId2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9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F73DA0-BF7B-4124-BE52-8BB6282EB163}" type="datetimeFigureOut">
              <a:rPr lang="ru-RU" smtClean="0">
                <a:solidFill>
                  <a:prstClr val="black"/>
                </a:solidFill>
              </a:rPr>
              <a:pPr/>
              <a:t>20.04.16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523198-B67D-4130-BA61-3EC3A87455E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88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16" y="1411"/>
          <a:ext cx="1409" cy="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" y="1411"/>
                        <a:ext cx="1409" cy="14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6027" y="45082"/>
            <a:ext cx="8375883" cy="688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90000"/>
              </a:lnSpc>
              <a:defRPr sz="2484" baseline="0"/>
            </a:lvl1pPr>
          </a:lstStyle>
          <a:p>
            <a:r>
              <a:rPr lang="en-US" dirty="0" smtClean="0"/>
              <a:t>Place your header here</a:t>
            </a:r>
            <a:br>
              <a:rPr lang="en-US" dirty="0" smtClean="0"/>
            </a:br>
            <a:r>
              <a:rPr lang="en-US" dirty="0" smtClean="0"/>
              <a:t>Yes!</a:t>
            </a:r>
            <a:endParaRPr lang="ru-RU" dirty="0"/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gray">
          <a:xfrm>
            <a:off x="8782546" y="4900194"/>
            <a:ext cx="344967" cy="25622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04E99C92-5D52-4858-9389-3A28B8816E3C}" type="slidenum">
              <a:rPr lang="en-US" sz="1065" smtClean="0">
                <a:solidFill>
                  <a:prstClr val="white">
                    <a:lumMod val="50000"/>
                  </a:prstClr>
                </a:solidFill>
              </a:rPr>
              <a:pPr algn="ctr">
                <a:defRPr/>
              </a:pPr>
              <a:t>‹#›</a:t>
            </a:fld>
            <a:endParaRPr lang="en-US" sz="1065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Объект 2"/>
          <p:cNvSpPr>
            <a:spLocks noGrp="1"/>
          </p:cNvSpPr>
          <p:nvPr>
            <p:ph idx="10" hasCustomPrompt="1"/>
          </p:nvPr>
        </p:nvSpPr>
        <p:spPr>
          <a:xfrm>
            <a:off x="352092" y="782986"/>
            <a:ext cx="8520601" cy="191653"/>
          </a:xfrm>
          <a:prstGeom prst="rect">
            <a:avLst/>
          </a:prstGeom>
        </p:spPr>
        <p:txBody>
          <a:bodyPr lIns="91400" tIns="0" rIns="91400" bIns="0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None/>
              <a:defRPr sz="1242" b="1" i="1"/>
            </a:lvl1pPr>
            <a:lvl2pPr marL="481477" indent="-246370">
              <a:buClr>
                <a:schemeClr val="accent2"/>
              </a:buClr>
              <a:buFont typeface="Courier New" pitchFamily="49" charset="0"/>
              <a:buChar char="o"/>
              <a:defRPr sz="1774"/>
            </a:lvl2pPr>
            <a:lvl3pPr marL="788384" indent="-297051">
              <a:buClr>
                <a:schemeClr val="accent2"/>
              </a:buClr>
              <a:buFont typeface="Arial" pitchFamily="34" charset="0"/>
              <a:buChar char="►"/>
              <a:defRPr sz="1597"/>
            </a:lvl3pPr>
            <a:lvl4pPr marL="1037569" indent="-235107">
              <a:buClr>
                <a:schemeClr val="accent2"/>
              </a:buClr>
              <a:buFont typeface="Wingdings" pitchFamily="2" charset="2"/>
              <a:buChar char="§"/>
              <a:defRPr sz="1420"/>
            </a:lvl4pPr>
            <a:lvl5pPr marL="1621819" indent="0">
              <a:buClr>
                <a:schemeClr val="accent2"/>
              </a:buClr>
              <a:buNone/>
              <a:defRPr sz="1242"/>
            </a:lvl5pPr>
          </a:lstStyle>
          <a:p>
            <a:pPr lvl="0"/>
            <a:r>
              <a:rPr lang="en-US" dirty="0" smtClean="0"/>
              <a:t>Place your  detailed description here</a:t>
            </a:r>
          </a:p>
          <a:p>
            <a:pPr lvl="0"/>
            <a:r>
              <a:rPr lang="en-US" dirty="0" smtClean="0"/>
              <a:t>And let us see how it expands</a:t>
            </a:r>
            <a:endParaRPr lang="ru-RU" dirty="0" smtClean="0"/>
          </a:p>
        </p:txBody>
      </p:sp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 rot="16200000">
            <a:off x="-331015" y="2453670"/>
            <a:ext cx="901100" cy="2091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386" tIns="35979" rIns="91386" bIns="359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uk-UA" sz="887" dirty="0">
                <a:solidFill>
                  <a:srgbClr val="7F7F7F"/>
                </a:solidFill>
                <a:cs typeface="Arial" pitchFamily="34" charset="0"/>
              </a:rPr>
              <a:t>©</a:t>
            </a:r>
            <a:r>
              <a:rPr lang="en-US" altLang="uk-UA" sz="887" dirty="0" err="1">
                <a:solidFill>
                  <a:srgbClr val="7F7F7F"/>
                </a:solidFill>
                <a:cs typeface="Arial" pitchFamily="34" charset="0"/>
              </a:rPr>
              <a:t>Kyivstar</a:t>
            </a:r>
            <a:r>
              <a:rPr lang="en-US" altLang="uk-UA" sz="887" dirty="0">
                <a:solidFill>
                  <a:srgbClr val="7F7F7F"/>
                </a:solidFill>
                <a:cs typeface="Arial" pitchFamily="34" charset="0"/>
              </a:rPr>
              <a:t> 2014</a:t>
            </a:r>
            <a:endParaRPr lang="ru-RU" altLang="uk-UA" sz="887" dirty="0">
              <a:solidFill>
                <a:srgbClr val="7F7F7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8730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6948264" y="4674171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sz="1000" dirty="0">
                <a:solidFill>
                  <a:prstClr val="black"/>
                </a:solidFill>
              </a:rPr>
              <a:t>АМ</a:t>
            </a:r>
            <a:r>
              <a:rPr lang="en-US" sz="1000" dirty="0">
                <a:solidFill>
                  <a:prstClr val="black"/>
                </a:solidFill>
              </a:rPr>
              <a:t>, OK 201</a:t>
            </a:r>
            <a:r>
              <a:rPr sz="1000" dirty="0">
                <a:solidFill>
                  <a:prstClr val="black"/>
                </a:solidFill>
              </a:rPr>
              <a:t>6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370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дразде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12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14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2015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6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2015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2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</a:t>
            </a:r>
            <a:r>
              <a:rPr sz="1000" dirty="0">
                <a:solidFill>
                  <a:prstClr val="black"/>
                </a:solidFill>
              </a:rPr>
              <a:t>6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1043608" y="771550"/>
            <a:ext cx="7704856" cy="0"/>
          </a:xfrm>
          <a:prstGeom prst="line">
            <a:avLst/>
          </a:prstGeom>
          <a:ln w="19050">
            <a:solidFill>
              <a:srgbClr val="229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847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611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раздел">
    <p:bg>
      <p:bgPr>
        <a:blipFill dpi="0" rotWithShape="1">
          <a:blip r:embed="rId2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7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F73DA0-BF7B-4124-BE52-8BB6282EB163}" type="datetimeFigureOut">
              <a:rPr lang="ru-RU" smtClean="0">
                <a:solidFill>
                  <a:prstClr val="black"/>
                </a:solidFill>
              </a:rPr>
              <a:pPr/>
              <a:t>20.04.16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523198-B67D-4130-BA61-3EC3A87455E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0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6948264" y="4674171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sz="1000" dirty="0">
                <a:solidFill>
                  <a:prstClr val="black"/>
                </a:solidFill>
              </a:rPr>
              <a:t>АМ</a:t>
            </a:r>
            <a:r>
              <a:rPr lang="en-US" sz="1000" dirty="0">
                <a:solidFill>
                  <a:prstClr val="black"/>
                </a:solidFill>
              </a:rPr>
              <a:t>, OK 201</a:t>
            </a:r>
            <a:r>
              <a:rPr sz="1000" dirty="0">
                <a:solidFill>
                  <a:prstClr val="black"/>
                </a:solidFill>
              </a:rPr>
              <a:t>6</a:t>
            </a:r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56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дразде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68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42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2015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2015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6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lang="en-US" sz="1000" dirty="0" err="1">
                <a:solidFill>
                  <a:prstClr val="black"/>
                </a:solidFill>
              </a:rPr>
              <a:t>Kyivstar</a:t>
            </a:r>
            <a:r>
              <a:rPr lang="en-US" sz="1000" dirty="0">
                <a:solidFill>
                  <a:prstClr val="black"/>
                </a:solidFill>
              </a:rPr>
              <a:t>, </a:t>
            </a:r>
            <a:r>
              <a:rPr lang="en-US" sz="1000" dirty="0">
                <a:solidFill>
                  <a:prstClr val="black"/>
                </a:solidFill>
              </a:rPr>
              <a:t>201</a:t>
            </a:r>
            <a:r>
              <a:rPr sz="1000" dirty="0">
                <a:solidFill>
                  <a:prstClr val="black"/>
                </a:solidFill>
              </a:rPr>
              <a:t>6</a:t>
            </a:r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1043608" y="771550"/>
            <a:ext cx="7704856" cy="0"/>
          </a:xfrm>
          <a:prstGeom prst="line">
            <a:avLst/>
          </a:prstGeom>
          <a:ln w="19050">
            <a:solidFill>
              <a:srgbClr val="229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71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381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раздел">
    <p:bg>
      <p:bgPr>
        <a:blipFill dpi="0" rotWithShape="1">
          <a:blip r:embed="rId2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5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4F73DA0-BF7B-4124-BE52-8BB6282EB163}" type="datetimeFigureOut">
              <a:rPr lang="ru-RU" smtClean="0">
                <a:solidFill>
                  <a:prstClr val="black"/>
                </a:solidFill>
              </a:rPr>
              <a:pPr/>
              <a:t>20.04.16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523198-B67D-4130-BA61-3EC3A87455E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74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16" y="1411"/>
          <a:ext cx="1409" cy="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" y="1411"/>
                        <a:ext cx="1409" cy="14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6027" y="45082"/>
            <a:ext cx="8375883" cy="688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90000"/>
              </a:lnSpc>
              <a:defRPr sz="2484" baseline="0"/>
            </a:lvl1pPr>
          </a:lstStyle>
          <a:p>
            <a:r>
              <a:rPr lang="en-US" dirty="0" smtClean="0"/>
              <a:t>Place your header here</a:t>
            </a:r>
            <a:br>
              <a:rPr lang="en-US" dirty="0" smtClean="0"/>
            </a:br>
            <a:r>
              <a:rPr lang="en-US" dirty="0" smtClean="0"/>
              <a:t>Yes!</a:t>
            </a:r>
            <a:endParaRPr lang="ru-RU" dirty="0"/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gray">
          <a:xfrm>
            <a:off x="8782546" y="4900194"/>
            <a:ext cx="344967" cy="25622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04E99C92-5D52-4858-9389-3A28B8816E3C}" type="slidenum">
              <a:rPr lang="en-US" sz="1065" smtClean="0">
                <a:solidFill>
                  <a:prstClr val="white">
                    <a:lumMod val="50000"/>
                  </a:prstClr>
                </a:solidFill>
              </a:rPr>
              <a:pPr algn="ctr">
                <a:defRPr/>
              </a:pPr>
              <a:t>‹#›</a:t>
            </a:fld>
            <a:endParaRPr lang="en-US" sz="1065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Объект 2"/>
          <p:cNvSpPr>
            <a:spLocks noGrp="1"/>
          </p:cNvSpPr>
          <p:nvPr>
            <p:ph idx="10" hasCustomPrompt="1"/>
          </p:nvPr>
        </p:nvSpPr>
        <p:spPr>
          <a:xfrm>
            <a:off x="352092" y="782986"/>
            <a:ext cx="8520601" cy="191653"/>
          </a:xfrm>
          <a:prstGeom prst="rect">
            <a:avLst/>
          </a:prstGeom>
        </p:spPr>
        <p:txBody>
          <a:bodyPr lIns="91400" tIns="0" rIns="91400" bIns="0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None/>
              <a:defRPr sz="1242" b="1" i="1"/>
            </a:lvl1pPr>
            <a:lvl2pPr marL="481477" indent="-246370">
              <a:buClr>
                <a:schemeClr val="accent2"/>
              </a:buClr>
              <a:buFont typeface="Courier New" pitchFamily="49" charset="0"/>
              <a:buChar char="o"/>
              <a:defRPr sz="1774"/>
            </a:lvl2pPr>
            <a:lvl3pPr marL="788384" indent="-297051">
              <a:buClr>
                <a:schemeClr val="accent2"/>
              </a:buClr>
              <a:buFont typeface="Arial" pitchFamily="34" charset="0"/>
              <a:buChar char="►"/>
              <a:defRPr sz="1597"/>
            </a:lvl3pPr>
            <a:lvl4pPr marL="1037569" indent="-235107">
              <a:buClr>
                <a:schemeClr val="accent2"/>
              </a:buClr>
              <a:buFont typeface="Wingdings" pitchFamily="2" charset="2"/>
              <a:buChar char="§"/>
              <a:defRPr sz="1420"/>
            </a:lvl4pPr>
            <a:lvl5pPr marL="1621819" indent="0">
              <a:buClr>
                <a:schemeClr val="accent2"/>
              </a:buClr>
              <a:buNone/>
              <a:defRPr sz="1242"/>
            </a:lvl5pPr>
          </a:lstStyle>
          <a:p>
            <a:pPr lvl="0"/>
            <a:r>
              <a:rPr lang="en-US" dirty="0" smtClean="0"/>
              <a:t>Place your  detailed description here</a:t>
            </a:r>
          </a:p>
          <a:p>
            <a:pPr lvl="0"/>
            <a:r>
              <a:rPr lang="en-US" dirty="0" smtClean="0"/>
              <a:t>And let us see how it expands</a:t>
            </a:r>
            <a:endParaRPr lang="ru-RU" dirty="0" smtClean="0"/>
          </a:p>
        </p:txBody>
      </p:sp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 rot="16200000">
            <a:off x="-331015" y="2453670"/>
            <a:ext cx="901100" cy="2091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386" tIns="35979" rIns="91386" bIns="359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uk-UA" sz="887" dirty="0">
                <a:solidFill>
                  <a:srgbClr val="7F7F7F"/>
                </a:solidFill>
                <a:cs typeface="Arial" pitchFamily="34" charset="0"/>
              </a:rPr>
              <a:t>©</a:t>
            </a:r>
            <a:r>
              <a:rPr lang="en-US" altLang="uk-UA" sz="887" dirty="0" err="1">
                <a:solidFill>
                  <a:srgbClr val="7F7F7F"/>
                </a:solidFill>
                <a:cs typeface="Arial" pitchFamily="34" charset="0"/>
              </a:rPr>
              <a:t>Kyivstar</a:t>
            </a:r>
            <a:r>
              <a:rPr lang="en-US" altLang="uk-UA" sz="887" dirty="0">
                <a:solidFill>
                  <a:srgbClr val="7F7F7F"/>
                </a:solidFill>
                <a:cs typeface="Arial" pitchFamily="34" charset="0"/>
              </a:rPr>
              <a:t> 2014</a:t>
            </a:r>
            <a:endParaRPr lang="ru-RU" altLang="uk-UA" sz="887" dirty="0">
              <a:solidFill>
                <a:srgbClr val="7F7F7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1288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6948264" y="4674171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</a:t>
            </a:r>
            <a:r>
              <a:rPr sz="1000" dirty="0">
                <a:solidFill>
                  <a:prstClr val="black"/>
                </a:solidFill>
              </a:rPr>
              <a:t>АМ</a:t>
            </a:r>
            <a:r>
              <a:rPr lang="en-US" sz="1000" dirty="0">
                <a:solidFill>
                  <a:prstClr val="black"/>
                </a:solidFill>
              </a:rPr>
              <a:t>, OK 201</a:t>
            </a:r>
            <a:r>
              <a:rPr sz="1000" dirty="0">
                <a:solidFill>
                  <a:prstClr val="black"/>
                </a:solidFill>
              </a:rPr>
              <a:t>6</a:t>
            </a:r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 txBox="1">
            <a:spLocks/>
          </p:cNvSpPr>
          <p:nvPr userDrawn="1"/>
        </p:nvSpPr>
        <p:spPr>
          <a:xfrm>
            <a:off x="6948264" y="4674170"/>
            <a:ext cx="1872208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© Kyivstar, 2015</a:t>
            </a:r>
            <a:r>
              <a:rPr lang="en-US" dirty="0">
                <a:solidFill>
                  <a:prstClr val="black"/>
                </a:solidFill>
              </a:rPr>
              <a:t>  |</a:t>
            </a:r>
            <a:r>
              <a:rPr dirty="0">
                <a:solidFill>
                  <a:prstClr val="black"/>
                </a:solidFill>
              </a:rPr>
              <a:t>  </a:t>
            </a:r>
            <a:fld id="{A3626011-9DE1-4227-89FD-DD0DC6B2FF04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1043608" y="771550"/>
            <a:ext cx="7704856" cy="0"/>
          </a:xfrm>
          <a:prstGeom prst="line">
            <a:avLst/>
          </a:prstGeom>
          <a:ln w="19050">
            <a:solidFill>
              <a:srgbClr val="229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2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70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4728" y="1705687"/>
            <a:ext cx="6752682" cy="1102519"/>
          </a:xfrm>
          <a:prstGeom prst="rect">
            <a:avLst/>
          </a:prstGeom>
        </p:spPr>
        <p:txBody>
          <a:bodyPr lIns="91423" tIns="45712" rIns="91423" bIns="4571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6499" y="2945737"/>
            <a:ext cx="6720910" cy="481417"/>
          </a:xfrm>
          <a:prstGeom prst="rect">
            <a:avLst/>
          </a:prstGeom>
        </p:spPr>
        <p:txBody>
          <a:bodyPr lIns="91423" tIns="45712" rIns="91423" bIns="45712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00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4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5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71033" y="3588523"/>
            <a:ext cx="1771228" cy="165649"/>
          </a:xfrm>
          <a:prstGeom prst="rect">
            <a:avLst/>
          </a:prstGeom>
        </p:spPr>
        <p:txBody>
          <a:bodyPr lIns="0" tIns="0" rIns="91423" bIns="0"/>
          <a:lstStyle>
            <a:lvl1pPr>
              <a:defRPr sz="965"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772416" y="3766090"/>
            <a:ext cx="2616711" cy="454847"/>
          </a:xfrm>
          <a:prstGeom prst="rect">
            <a:avLst/>
          </a:prstGeom>
        </p:spPr>
        <p:txBody>
          <a:bodyPr lIns="0" tIns="0" rIns="91423" bIns="45712"/>
          <a:lstStyle>
            <a:lvl1pPr algn="l">
              <a:defRPr sz="877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179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1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4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15" Type="http://schemas.openxmlformats.org/officeDocument/2006/relationships/vmlDrawing" Target="../drawings/vmlDrawing1.vml"/><Relationship Id="rId16" Type="http://schemas.openxmlformats.org/officeDocument/2006/relationships/tags" Target="../tags/tag1.xml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vmlDrawing" Target="../drawings/vmlDrawing2.vml"/><Relationship Id="rId13" Type="http://schemas.openxmlformats.org/officeDocument/2006/relationships/tags" Target="../tags/tag2.xml"/><Relationship Id="rId14" Type="http://schemas.openxmlformats.org/officeDocument/2006/relationships/image" Target="../media/image1.jpg"/><Relationship Id="rId15" Type="http://schemas.openxmlformats.org/officeDocument/2006/relationships/oleObject" Target="../embeddings/oleObject2.bin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4.vml"/><Relationship Id="rId12" Type="http://schemas.openxmlformats.org/officeDocument/2006/relationships/tags" Target="../tags/tag4.xml"/><Relationship Id="rId13" Type="http://schemas.openxmlformats.org/officeDocument/2006/relationships/image" Target="../media/image1.jpg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4.emf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5.vml"/><Relationship Id="rId12" Type="http://schemas.openxmlformats.org/officeDocument/2006/relationships/tags" Target="../tags/tag5.xml"/><Relationship Id="rId13" Type="http://schemas.openxmlformats.org/officeDocument/2006/relationships/image" Target="../media/image1.jpg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4.emf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180512" y="-20538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r>
              <a:rPr lang="ru-RU" sz="800" b="1" dirty="0" smtClean="0"/>
              <a:t>Основн</a:t>
            </a:r>
            <a:r>
              <a:rPr lang="uk-UA" sz="800" b="1" dirty="0" smtClean="0"/>
              <a:t>і кольори</a:t>
            </a:r>
            <a:endParaRPr lang="ru-RU" sz="800" b="1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180512" y="1615901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>
            <a:defPPr>
              <a:defRPr lang="ru-RU"/>
            </a:defPPr>
            <a:lvl1pPr>
              <a:defRPr sz="800"/>
            </a:lvl1pPr>
          </a:lstStyle>
          <a:p>
            <a:pPr lvl="0"/>
            <a:r>
              <a:rPr lang="uk-UA" b="1" dirty="0" smtClean="0"/>
              <a:t>Допоміжні кольори</a:t>
            </a:r>
            <a:endParaRPr lang="ru-RU" b="1" dirty="0"/>
          </a:p>
        </p:txBody>
      </p:sp>
      <p:sp>
        <p:nvSpPr>
          <p:cNvPr id="4" name="Rounded Rectangle 2"/>
          <p:cNvSpPr/>
          <p:nvPr userDrawn="1"/>
        </p:nvSpPr>
        <p:spPr>
          <a:xfrm>
            <a:off x="9252520" y="290313"/>
            <a:ext cx="576064" cy="597375"/>
          </a:xfrm>
          <a:prstGeom prst="roundRect">
            <a:avLst/>
          </a:prstGeom>
          <a:solidFill>
            <a:srgbClr val="FCD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/>
              <a:t>252 </a:t>
            </a:r>
            <a:endParaRPr lang="en-US" sz="900" dirty="0" smtClean="0"/>
          </a:p>
          <a:p>
            <a:pPr algn="ctr">
              <a:tabLst>
                <a:tab pos="90488" algn="l"/>
              </a:tabLst>
            </a:pPr>
            <a:r>
              <a:rPr lang="ru-RU" sz="900" dirty="0" smtClean="0"/>
              <a:t>217</a:t>
            </a:r>
            <a:endParaRPr lang="en-US" sz="900" dirty="0" smtClean="0"/>
          </a:p>
          <a:p>
            <a:pPr algn="ctr">
              <a:tabLst>
                <a:tab pos="90488" algn="l"/>
              </a:tabLst>
            </a:pPr>
            <a:r>
              <a:rPr lang="ru-RU" sz="900" dirty="0" smtClean="0"/>
              <a:t>36</a:t>
            </a:r>
            <a:endParaRPr lang="ru-RU" sz="900" dirty="0"/>
          </a:p>
        </p:txBody>
      </p:sp>
      <p:sp>
        <p:nvSpPr>
          <p:cNvPr id="5" name="Rounded Rectangle 3"/>
          <p:cNvSpPr/>
          <p:nvPr userDrawn="1"/>
        </p:nvSpPr>
        <p:spPr>
          <a:xfrm>
            <a:off x="9252520" y="906842"/>
            <a:ext cx="576064" cy="597375"/>
          </a:xfrm>
          <a:prstGeom prst="roundRect">
            <a:avLst/>
          </a:prstGeom>
          <a:solidFill>
            <a:srgbClr val="22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 smtClean="0"/>
              <a:t>34</a:t>
            </a:r>
            <a:endParaRPr lang="en-US" sz="900" dirty="0" smtClean="0"/>
          </a:p>
          <a:p>
            <a:pPr algn="ctr"/>
            <a:r>
              <a:rPr lang="ru-RU" sz="900" dirty="0" smtClean="0"/>
              <a:t>159</a:t>
            </a:r>
            <a:endParaRPr lang="en-US" sz="900" dirty="0" smtClean="0"/>
          </a:p>
          <a:p>
            <a:pPr algn="ctr"/>
            <a:r>
              <a:rPr lang="ru-RU" sz="900" dirty="0" smtClean="0"/>
              <a:t>255</a:t>
            </a:r>
            <a:endParaRPr lang="ru-RU" sz="900" dirty="0"/>
          </a:p>
        </p:txBody>
      </p:sp>
      <p:sp>
        <p:nvSpPr>
          <p:cNvPr id="6" name="Rounded Rectangle 4"/>
          <p:cNvSpPr/>
          <p:nvPr userDrawn="1"/>
        </p:nvSpPr>
        <p:spPr>
          <a:xfrm>
            <a:off x="9252520" y="1959892"/>
            <a:ext cx="576064" cy="597375"/>
          </a:xfrm>
          <a:prstGeom prst="roundRect">
            <a:avLst/>
          </a:prstGeom>
          <a:solidFill>
            <a:srgbClr val="8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/>
              <a:t>137</a:t>
            </a:r>
            <a:endParaRPr lang="en-US" sz="900" dirty="0" smtClean="0"/>
          </a:p>
          <a:p>
            <a:pPr algn="ctr"/>
            <a:r>
              <a:rPr lang="uk-UA" sz="900" dirty="0" smtClean="0"/>
              <a:t>204</a:t>
            </a:r>
            <a:endParaRPr lang="en-US" sz="900" dirty="0" smtClean="0"/>
          </a:p>
          <a:p>
            <a:pPr algn="ctr"/>
            <a:r>
              <a:rPr lang="uk-UA" sz="900" dirty="0" smtClean="0"/>
              <a:t>255</a:t>
            </a:r>
            <a:endParaRPr lang="ru-RU" sz="900" dirty="0"/>
          </a:p>
        </p:txBody>
      </p:sp>
      <p:sp>
        <p:nvSpPr>
          <p:cNvPr id="7" name="Rounded Rectangle 5"/>
          <p:cNvSpPr/>
          <p:nvPr userDrawn="1"/>
        </p:nvSpPr>
        <p:spPr>
          <a:xfrm>
            <a:off x="9241665" y="2581982"/>
            <a:ext cx="576064" cy="597375"/>
          </a:xfrm>
          <a:prstGeom prst="roundRect">
            <a:avLst/>
          </a:prstGeom>
          <a:solidFill>
            <a:srgbClr val="92C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/>
              <a:t>146</a:t>
            </a:r>
            <a:endParaRPr lang="en-US" sz="900" dirty="0" smtClean="0"/>
          </a:p>
          <a:p>
            <a:pPr algn="ctr"/>
            <a:r>
              <a:rPr lang="uk-UA" sz="900" dirty="0" smtClean="0"/>
              <a:t>193</a:t>
            </a:r>
            <a:endParaRPr lang="en-US" sz="900" dirty="0" smtClean="0"/>
          </a:p>
          <a:p>
            <a:pPr algn="ctr"/>
            <a:r>
              <a:rPr lang="uk-UA" sz="900" dirty="0" smtClean="0"/>
              <a:t>29</a:t>
            </a:r>
            <a:endParaRPr lang="ru-RU" sz="900" dirty="0"/>
          </a:p>
        </p:txBody>
      </p:sp>
      <p:sp>
        <p:nvSpPr>
          <p:cNvPr id="8" name="Rounded Rectangle 6"/>
          <p:cNvSpPr/>
          <p:nvPr userDrawn="1"/>
        </p:nvSpPr>
        <p:spPr>
          <a:xfrm>
            <a:off x="9241665" y="3198511"/>
            <a:ext cx="576064" cy="597375"/>
          </a:xfrm>
          <a:prstGeom prst="roundRect">
            <a:avLst/>
          </a:prstGeom>
          <a:solidFill>
            <a:srgbClr val="B83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/>
              <a:t>184</a:t>
            </a:r>
            <a:endParaRPr lang="en-US" sz="900" dirty="0" smtClean="0"/>
          </a:p>
          <a:p>
            <a:pPr algn="ctr"/>
            <a:r>
              <a:rPr lang="uk-UA" sz="900" dirty="0" smtClean="0"/>
              <a:t>50</a:t>
            </a:r>
            <a:endParaRPr lang="en-US" sz="900" dirty="0" smtClean="0"/>
          </a:p>
          <a:p>
            <a:pPr algn="ctr"/>
            <a:r>
              <a:rPr lang="uk-UA" sz="900" dirty="0" smtClean="0"/>
              <a:t>139</a:t>
            </a:r>
            <a:endParaRPr lang="ru-RU" sz="900" dirty="0"/>
          </a:p>
        </p:txBody>
      </p:sp>
      <p:sp>
        <p:nvSpPr>
          <p:cNvPr id="9" name="Rounded Rectangle 6"/>
          <p:cNvSpPr/>
          <p:nvPr userDrawn="1"/>
        </p:nvSpPr>
        <p:spPr>
          <a:xfrm>
            <a:off x="9241665" y="3819484"/>
            <a:ext cx="576064" cy="597375"/>
          </a:xfrm>
          <a:prstGeom prst="roundRect">
            <a:avLst/>
          </a:prstGeom>
          <a:solidFill>
            <a:srgbClr val="F4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/>
              <a:t>244</a:t>
            </a:r>
          </a:p>
          <a:p>
            <a:pPr algn="ctr"/>
            <a:r>
              <a:rPr lang="en-US" sz="900" dirty="0" smtClean="0"/>
              <a:t>145</a:t>
            </a:r>
          </a:p>
          <a:p>
            <a:pPr algn="ctr"/>
            <a:r>
              <a:rPr lang="en-US" sz="900" dirty="0" smtClean="0"/>
              <a:t>0</a:t>
            </a:r>
            <a:endParaRPr lang="ru-RU" sz="900" dirty="0"/>
          </a:p>
        </p:txBody>
      </p:sp>
      <p:sp>
        <p:nvSpPr>
          <p:cNvPr id="10" name="Rounded Rectangle 6"/>
          <p:cNvSpPr/>
          <p:nvPr userDrawn="1"/>
        </p:nvSpPr>
        <p:spPr>
          <a:xfrm>
            <a:off x="9241665" y="4440458"/>
            <a:ext cx="576064" cy="597375"/>
          </a:xfrm>
          <a:prstGeom prst="roundRect">
            <a:avLst/>
          </a:prstGeom>
          <a:solidFill>
            <a:srgbClr val="573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/>
              <a:t>87</a:t>
            </a:r>
          </a:p>
          <a:p>
            <a:pPr algn="ctr"/>
            <a:r>
              <a:rPr lang="en-US" sz="900" dirty="0" smtClean="0"/>
              <a:t>51</a:t>
            </a:r>
          </a:p>
          <a:p>
            <a:pPr algn="ctr"/>
            <a:r>
              <a:rPr lang="en-US" sz="900" dirty="0" smtClean="0"/>
              <a:t>139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44275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23" r:id="rId2"/>
    <p:sldLayoutId id="214748372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180512" y="-20538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r>
              <a:rPr lang="ru-RU" sz="800" b="1" dirty="0" smtClean="0">
                <a:solidFill>
                  <a:prstClr val="black"/>
                </a:solidFill>
              </a:rPr>
              <a:t>Основн</a:t>
            </a:r>
            <a:r>
              <a:rPr lang="uk-UA" sz="800" b="1" dirty="0" smtClean="0">
                <a:solidFill>
                  <a:prstClr val="black"/>
                </a:solidFill>
              </a:rPr>
              <a:t>і кольори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180512" y="1615901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>
            <a:defPPr>
              <a:defRPr lang="ru-RU"/>
            </a:defPPr>
            <a:lvl1pPr>
              <a:defRPr sz="800"/>
            </a:lvl1pPr>
          </a:lstStyle>
          <a:p>
            <a:r>
              <a:rPr lang="uk-UA" b="1" dirty="0" smtClean="0">
                <a:solidFill>
                  <a:prstClr val="black"/>
                </a:solidFill>
              </a:rPr>
              <a:t>Допоміжні кольори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Rounded Rectangle 2"/>
          <p:cNvSpPr/>
          <p:nvPr userDrawn="1"/>
        </p:nvSpPr>
        <p:spPr>
          <a:xfrm>
            <a:off x="9252520" y="290313"/>
            <a:ext cx="576064" cy="597375"/>
          </a:xfrm>
          <a:prstGeom prst="roundRect">
            <a:avLst/>
          </a:prstGeom>
          <a:solidFill>
            <a:srgbClr val="FCD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>
                <a:solidFill>
                  <a:prstClr val="white"/>
                </a:solidFill>
              </a:rPr>
              <a:t>252 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217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36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5" name="Rounded Rectangle 3"/>
          <p:cNvSpPr/>
          <p:nvPr userDrawn="1"/>
        </p:nvSpPr>
        <p:spPr>
          <a:xfrm>
            <a:off x="9252520" y="906842"/>
            <a:ext cx="576064" cy="597375"/>
          </a:xfrm>
          <a:prstGeom prst="roundRect">
            <a:avLst/>
          </a:prstGeom>
          <a:solidFill>
            <a:srgbClr val="22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34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159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>
          <a:xfrm>
            <a:off x="9252520" y="1959892"/>
            <a:ext cx="576064" cy="597375"/>
          </a:xfrm>
          <a:prstGeom prst="roundRect">
            <a:avLst/>
          </a:prstGeom>
          <a:solidFill>
            <a:srgbClr val="8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204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7" name="Rounded Rectangle 5"/>
          <p:cNvSpPr/>
          <p:nvPr userDrawn="1"/>
        </p:nvSpPr>
        <p:spPr>
          <a:xfrm>
            <a:off x="9241665" y="2581982"/>
            <a:ext cx="576064" cy="597375"/>
          </a:xfrm>
          <a:prstGeom prst="roundRect">
            <a:avLst/>
          </a:prstGeom>
          <a:solidFill>
            <a:srgbClr val="92C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146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193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8" name="Rounded Rectangle 6"/>
          <p:cNvSpPr/>
          <p:nvPr userDrawn="1"/>
        </p:nvSpPr>
        <p:spPr>
          <a:xfrm>
            <a:off x="9241665" y="3198511"/>
            <a:ext cx="576064" cy="597375"/>
          </a:xfrm>
          <a:prstGeom prst="roundRect">
            <a:avLst/>
          </a:prstGeom>
          <a:solidFill>
            <a:srgbClr val="B83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184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50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6"/>
          <p:cNvSpPr/>
          <p:nvPr userDrawn="1"/>
        </p:nvSpPr>
        <p:spPr>
          <a:xfrm>
            <a:off x="9241665" y="3819484"/>
            <a:ext cx="576064" cy="597375"/>
          </a:xfrm>
          <a:prstGeom prst="roundRect">
            <a:avLst/>
          </a:prstGeom>
          <a:solidFill>
            <a:srgbClr val="F4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244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145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0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0" name="Rounded Rectangle 6"/>
          <p:cNvSpPr/>
          <p:nvPr userDrawn="1"/>
        </p:nvSpPr>
        <p:spPr>
          <a:xfrm>
            <a:off x="9241665" y="4440458"/>
            <a:ext cx="576064" cy="597375"/>
          </a:xfrm>
          <a:prstGeom prst="roundRect">
            <a:avLst/>
          </a:prstGeom>
          <a:solidFill>
            <a:srgbClr val="573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87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51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1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66D1-7E1F-415E-8771-E7E56B0166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67C5-14CA-437A-8F76-988220318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2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1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80512" y="-20538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r>
              <a:rPr lang="ru-RU" sz="800" b="1" dirty="0" smtClean="0">
                <a:solidFill>
                  <a:prstClr val="black"/>
                </a:solidFill>
              </a:rPr>
              <a:t>Основн</a:t>
            </a:r>
            <a:r>
              <a:rPr lang="uk-UA" sz="800" b="1" dirty="0" smtClean="0">
                <a:solidFill>
                  <a:prstClr val="black"/>
                </a:solidFill>
              </a:rPr>
              <a:t>і кольори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80512" y="1615901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>
            <a:defPPr>
              <a:defRPr lang="ru-RU"/>
            </a:defPPr>
            <a:lvl1pPr>
              <a:defRPr sz="800"/>
            </a:lvl1pPr>
          </a:lstStyle>
          <a:p>
            <a:r>
              <a:rPr lang="uk-UA" b="1" dirty="0" smtClean="0">
                <a:solidFill>
                  <a:prstClr val="black"/>
                </a:solidFill>
              </a:rPr>
              <a:t>Допоміжні кольори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Rounded Rectangle 2"/>
          <p:cNvSpPr/>
          <p:nvPr/>
        </p:nvSpPr>
        <p:spPr>
          <a:xfrm>
            <a:off x="9252520" y="290313"/>
            <a:ext cx="576064" cy="597375"/>
          </a:xfrm>
          <a:prstGeom prst="roundRect">
            <a:avLst/>
          </a:prstGeom>
          <a:solidFill>
            <a:srgbClr val="FCD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>
                <a:solidFill>
                  <a:prstClr val="white"/>
                </a:solidFill>
              </a:rPr>
              <a:t>252 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217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36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5" name="Rounded Rectangle 3"/>
          <p:cNvSpPr/>
          <p:nvPr/>
        </p:nvSpPr>
        <p:spPr>
          <a:xfrm>
            <a:off x="9252520" y="906842"/>
            <a:ext cx="576064" cy="597375"/>
          </a:xfrm>
          <a:prstGeom prst="roundRect">
            <a:avLst/>
          </a:prstGeom>
          <a:solidFill>
            <a:srgbClr val="22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34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159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6" name="Rounded Rectangle 4"/>
          <p:cNvSpPr/>
          <p:nvPr/>
        </p:nvSpPr>
        <p:spPr>
          <a:xfrm>
            <a:off x="9252520" y="1959892"/>
            <a:ext cx="576064" cy="597375"/>
          </a:xfrm>
          <a:prstGeom prst="roundRect">
            <a:avLst/>
          </a:prstGeom>
          <a:solidFill>
            <a:srgbClr val="8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204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7" name="Rounded Rectangle 5"/>
          <p:cNvSpPr/>
          <p:nvPr/>
        </p:nvSpPr>
        <p:spPr>
          <a:xfrm>
            <a:off x="9241665" y="2581982"/>
            <a:ext cx="576064" cy="597375"/>
          </a:xfrm>
          <a:prstGeom prst="roundRect">
            <a:avLst/>
          </a:prstGeom>
          <a:solidFill>
            <a:srgbClr val="92C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146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193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8" name="Rounded Rectangle 6"/>
          <p:cNvSpPr/>
          <p:nvPr/>
        </p:nvSpPr>
        <p:spPr>
          <a:xfrm>
            <a:off x="9241665" y="3198511"/>
            <a:ext cx="576064" cy="597375"/>
          </a:xfrm>
          <a:prstGeom prst="roundRect">
            <a:avLst/>
          </a:prstGeom>
          <a:solidFill>
            <a:srgbClr val="B83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184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50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6"/>
          <p:cNvSpPr/>
          <p:nvPr/>
        </p:nvSpPr>
        <p:spPr>
          <a:xfrm>
            <a:off x="9241665" y="3819484"/>
            <a:ext cx="576064" cy="597375"/>
          </a:xfrm>
          <a:prstGeom prst="roundRect">
            <a:avLst/>
          </a:prstGeom>
          <a:solidFill>
            <a:srgbClr val="F4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244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145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0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0" name="Rounded Rectangle 6"/>
          <p:cNvSpPr/>
          <p:nvPr/>
        </p:nvSpPr>
        <p:spPr>
          <a:xfrm>
            <a:off x="9241665" y="4440458"/>
            <a:ext cx="576064" cy="597375"/>
          </a:xfrm>
          <a:prstGeom prst="roundRect">
            <a:avLst/>
          </a:prstGeom>
          <a:solidFill>
            <a:srgbClr val="573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87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51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2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1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80512" y="-20538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r>
              <a:rPr lang="ru-RU" sz="800" b="1" dirty="0" smtClean="0">
                <a:solidFill>
                  <a:prstClr val="black"/>
                </a:solidFill>
              </a:rPr>
              <a:t>Основн</a:t>
            </a:r>
            <a:r>
              <a:rPr lang="uk-UA" sz="800" b="1" dirty="0" smtClean="0">
                <a:solidFill>
                  <a:prstClr val="black"/>
                </a:solidFill>
              </a:rPr>
              <a:t>і кольори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80512" y="1615901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>
            <a:defPPr>
              <a:defRPr lang="ru-RU"/>
            </a:defPPr>
            <a:lvl1pPr>
              <a:defRPr sz="800"/>
            </a:lvl1pPr>
          </a:lstStyle>
          <a:p>
            <a:r>
              <a:rPr lang="uk-UA" b="1" dirty="0" smtClean="0">
                <a:solidFill>
                  <a:prstClr val="black"/>
                </a:solidFill>
              </a:rPr>
              <a:t>Допоміжні кольори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Rounded Rectangle 2"/>
          <p:cNvSpPr/>
          <p:nvPr/>
        </p:nvSpPr>
        <p:spPr>
          <a:xfrm>
            <a:off x="9252520" y="290313"/>
            <a:ext cx="576064" cy="597375"/>
          </a:xfrm>
          <a:prstGeom prst="roundRect">
            <a:avLst/>
          </a:prstGeom>
          <a:solidFill>
            <a:srgbClr val="FCD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>
                <a:solidFill>
                  <a:prstClr val="white"/>
                </a:solidFill>
              </a:rPr>
              <a:t>252 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217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36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5" name="Rounded Rectangle 3"/>
          <p:cNvSpPr/>
          <p:nvPr/>
        </p:nvSpPr>
        <p:spPr>
          <a:xfrm>
            <a:off x="9252520" y="906842"/>
            <a:ext cx="576064" cy="597375"/>
          </a:xfrm>
          <a:prstGeom prst="roundRect">
            <a:avLst/>
          </a:prstGeom>
          <a:solidFill>
            <a:srgbClr val="22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34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159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6" name="Rounded Rectangle 4"/>
          <p:cNvSpPr/>
          <p:nvPr/>
        </p:nvSpPr>
        <p:spPr>
          <a:xfrm>
            <a:off x="9252520" y="1959892"/>
            <a:ext cx="576064" cy="597375"/>
          </a:xfrm>
          <a:prstGeom prst="roundRect">
            <a:avLst/>
          </a:prstGeom>
          <a:solidFill>
            <a:srgbClr val="8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204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7" name="Rounded Rectangle 5"/>
          <p:cNvSpPr/>
          <p:nvPr/>
        </p:nvSpPr>
        <p:spPr>
          <a:xfrm>
            <a:off x="9241665" y="2581982"/>
            <a:ext cx="576064" cy="597375"/>
          </a:xfrm>
          <a:prstGeom prst="roundRect">
            <a:avLst/>
          </a:prstGeom>
          <a:solidFill>
            <a:srgbClr val="92C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146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193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8" name="Rounded Rectangle 6"/>
          <p:cNvSpPr/>
          <p:nvPr/>
        </p:nvSpPr>
        <p:spPr>
          <a:xfrm>
            <a:off x="9241665" y="3198511"/>
            <a:ext cx="576064" cy="597375"/>
          </a:xfrm>
          <a:prstGeom prst="roundRect">
            <a:avLst/>
          </a:prstGeom>
          <a:solidFill>
            <a:srgbClr val="B83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184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50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6"/>
          <p:cNvSpPr/>
          <p:nvPr/>
        </p:nvSpPr>
        <p:spPr>
          <a:xfrm>
            <a:off x="9241665" y="3819484"/>
            <a:ext cx="576064" cy="597375"/>
          </a:xfrm>
          <a:prstGeom prst="roundRect">
            <a:avLst/>
          </a:prstGeom>
          <a:solidFill>
            <a:srgbClr val="F4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244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145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0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0" name="Rounded Rectangle 6"/>
          <p:cNvSpPr/>
          <p:nvPr/>
        </p:nvSpPr>
        <p:spPr>
          <a:xfrm>
            <a:off x="9241665" y="4440458"/>
            <a:ext cx="576064" cy="597375"/>
          </a:xfrm>
          <a:prstGeom prst="roundRect">
            <a:avLst/>
          </a:prstGeom>
          <a:solidFill>
            <a:srgbClr val="573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87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51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3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1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80512" y="-20538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r>
              <a:rPr lang="ru-RU" sz="800" b="1" dirty="0" smtClean="0">
                <a:solidFill>
                  <a:prstClr val="black"/>
                </a:solidFill>
              </a:rPr>
              <a:t>Основн</a:t>
            </a:r>
            <a:r>
              <a:rPr lang="uk-UA" sz="800" b="1" dirty="0" smtClean="0">
                <a:solidFill>
                  <a:prstClr val="black"/>
                </a:solidFill>
              </a:rPr>
              <a:t>і кольори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80512" y="1615901"/>
            <a:ext cx="648072" cy="338554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>
            <a:defPPr>
              <a:defRPr lang="ru-RU"/>
            </a:defPPr>
            <a:lvl1pPr>
              <a:defRPr sz="800"/>
            </a:lvl1pPr>
          </a:lstStyle>
          <a:p>
            <a:r>
              <a:rPr lang="uk-UA" b="1" dirty="0" smtClean="0">
                <a:solidFill>
                  <a:prstClr val="black"/>
                </a:solidFill>
              </a:rPr>
              <a:t>Допоміжні кольори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Rounded Rectangle 2"/>
          <p:cNvSpPr/>
          <p:nvPr/>
        </p:nvSpPr>
        <p:spPr>
          <a:xfrm>
            <a:off x="9252520" y="290313"/>
            <a:ext cx="576064" cy="597375"/>
          </a:xfrm>
          <a:prstGeom prst="roundRect">
            <a:avLst/>
          </a:prstGeom>
          <a:solidFill>
            <a:srgbClr val="FCD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>
                <a:solidFill>
                  <a:prstClr val="white"/>
                </a:solidFill>
              </a:rPr>
              <a:t>252 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217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>
              <a:tabLst>
                <a:tab pos="90488" algn="l"/>
              </a:tabLst>
            </a:pPr>
            <a:r>
              <a:rPr lang="ru-RU" sz="900" dirty="0" smtClean="0">
                <a:solidFill>
                  <a:prstClr val="white"/>
                </a:solidFill>
              </a:rPr>
              <a:t>36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5" name="Rounded Rectangle 3"/>
          <p:cNvSpPr/>
          <p:nvPr/>
        </p:nvSpPr>
        <p:spPr>
          <a:xfrm>
            <a:off x="9252520" y="906842"/>
            <a:ext cx="576064" cy="597375"/>
          </a:xfrm>
          <a:prstGeom prst="roundRect">
            <a:avLst/>
          </a:prstGeom>
          <a:solidFill>
            <a:srgbClr val="22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34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159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6" name="Rounded Rectangle 4"/>
          <p:cNvSpPr/>
          <p:nvPr/>
        </p:nvSpPr>
        <p:spPr>
          <a:xfrm>
            <a:off x="9252520" y="1959892"/>
            <a:ext cx="576064" cy="597375"/>
          </a:xfrm>
          <a:prstGeom prst="roundRect">
            <a:avLst/>
          </a:prstGeom>
          <a:solidFill>
            <a:srgbClr val="8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137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204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255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7" name="Rounded Rectangle 5"/>
          <p:cNvSpPr/>
          <p:nvPr/>
        </p:nvSpPr>
        <p:spPr>
          <a:xfrm>
            <a:off x="9241665" y="2581982"/>
            <a:ext cx="576064" cy="597375"/>
          </a:xfrm>
          <a:prstGeom prst="roundRect">
            <a:avLst/>
          </a:prstGeom>
          <a:solidFill>
            <a:srgbClr val="92C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146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193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29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8" name="Rounded Rectangle 6"/>
          <p:cNvSpPr/>
          <p:nvPr/>
        </p:nvSpPr>
        <p:spPr>
          <a:xfrm>
            <a:off x="9241665" y="3198511"/>
            <a:ext cx="576064" cy="597375"/>
          </a:xfrm>
          <a:prstGeom prst="roundRect">
            <a:avLst/>
          </a:prstGeom>
          <a:solidFill>
            <a:srgbClr val="B83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184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50</a:t>
            </a:r>
            <a:endParaRPr lang="en-US" sz="900" dirty="0" smtClean="0">
              <a:solidFill>
                <a:prstClr val="white"/>
              </a:solidFill>
            </a:endParaRPr>
          </a:p>
          <a:p>
            <a:pPr algn="ctr"/>
            <a:r>
              <a:rPr lang="uk-UA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6"/>
          <p:cNvSpPr/>
          <p:nvPr/>
        </p:nvSpPr>
        <p:spPr>
          <a:xfrm>
            <a:off x="9241665" y="3819484"/>
            <a:ext cx="576064" cy="597375"/>
          </a:xfrm>
          <a:prstGeom prst="roundRect">
            <a:avLst/>
          </a:prstGeom>
          <a:solidFill>
            <a:srgbClr val="F4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244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145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0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0" name="Rounded Rectangle 6"/>
          <p:cNvSpPr/>
          <p:nvPr/>
        </p:nvSpPr>
        <p:spPr>
          <a:xfrm>
            <a:off x="9241665" y="4440458"/>
            <a:ext cx="576064" cy="597375"/>
          </a:xfrm>
          <a:prstGeom prst="roundRect">
            <a:avLst/>
          </a:prstGeom>
          <a:solidFill>
            <a:srgbClr val="573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87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51</a:t>
            </a:r>
          </a:p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139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9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7.bin"/><Relationship Id="rId6" Type="http://schemas.openxmlformats.org/officeDocument/2006/relationships/image" Target="../media/image4.emf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vmlDrawing" Target="../drawings/vmlDrawing7.vml"/><Relationship Id="rId2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<Relationship Id="rId5" Type="http://schemas.openxmlformats.org/officeDocument/2006/relationships/oleObject" Target="../embeddings/oleObject8.bin"/><Relationship Id="rId6" Type="http://schemas.openxmlformats.org/officeDocument/2006/relationships/image" Target="../media/image4.emf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vmlDrawing" Target="../drawings/vmlDrawing8.vml"/><Relationship Id="rId2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2555776" y="339502"/>
            <a:ext cx="7058025" cy="28083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Advanced analytics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 Design</a:t>
            </a:r>
          </a:p>
          <a:p>
            <a:pPr>
              <a:lnSpc>
                <a:spcPts val="4500"/>
              </a:lnSpc>
            </a:pP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Клиентов </a:t>
            </a:r>
            <a:r>
              <a:rPr lang="ru-RU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Киевстар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не только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1"/>
          <p:cNvSpPr txBox="1">
            <a:spLocks/>
          </p:cNvSpPr>
          <p:nvPr/>
        </p:nvSpPr>
        <p:spPr>
          <a:xfrm>
            <a:off x="2699792" y="3003798"/>
            <a:ext cx="3736032" cy="864096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Андрей </a:t>
            </a:r>
            <a:r>
              <a:rPr lang="ru-RU" sz="1600" dirty="0" err="1" smtClean="0"/>
              <a:t>Милиневский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Директор по </a:t>
            </a:r>
            <a:r>
              <a:rPr lang="en-US" sz="1600" dirty="0" smtClean="0"/>
              <a:t>Digital  </a:t>
            </a:r>
            <a:r>
              <a:rPr lang="ru-RU" sz="1600" dirty="0" smtClean="0"/>
              <a:t>Трансформации</a:t>
            </a:r>
            <a:endParaRPr lang="uk-UA" sz="1600" dirty="0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2699792" y="3867894"/>
            <a:ext cx="2736304" cy="864096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20 Апреля</a:t>
            </a:r>
            <a:r>
              <a:rPr lang="en-US" sz="1600" dirty="0" smtClean="0"/>
              <a:t>, </a:t>
            </a:r>
            <a:r>
              <a:rPr lang="en-US" sz="1600" dirty="0" smtClean="0"/>
              <a:t>2016</a:t>
            </a:r>
          </a:p>
          <a:p>
            <a:pPr marL="0" indent="0">
              <a:buNone/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99359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Картинки по запросу 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94" y="4120636"/>
            <a:ext cx="1085233" cy="108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9970" y="171242"/>
            <a:ext cx="7704856" cy="504056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927310"/>
            <a:ext cx="533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Роль: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788024" y="873605"/>
            <a:ext cx="3916782" cy="38441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uk-UA" sz="1200" dirty="0"/>
              <a:t>Использует свои умения и навыки для извлечения знаний из данных</a:t>
            </a:r>
            <a:endParaRPr lang="ru-RU" sz="1200" dirty="0"/>
          </a:p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321486" y="1493588"/>
            <a:ext cx="1584176" cy="566725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dirty="0" smtClean="0"/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dirty="0" smtClean="0"/>
              <a:t>Навыки: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327473" y="2746080"/>
            <a:ext cx="1584176" cy="36004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dirty="0" smtClean="0"/>
              <a:t>Инструменты: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775213" y="1504914"/>
            <a:ext cx="4096802" cy="827148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dirty="0" smtClean="0"/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dirty="0" smtClean="0"/>
              <a:t>Программирование</a:t>
            </a:r>
            <a:r>
              <a:rPr lang="en-US" sz="1200" dirty="0" smtClean="0"/>
              <a:t>;</a:t>
            </a:r>
            <a:r>
              <a:rPr lang="ru-RU" sz="1200" dirty="0" smtClean="0"/>
              <a:t> математика</a:t>
            </a:r>
            <a:r>
              <a:rPr lang="en-US" sz="1200" dirty="0" smtClean="0"/>
              <a:t>;</a:t>
            </a:r>
            <a:r>
              <a:rPr lang="ru-RU" sz="1200" dirty="0" smtClean="0"/>
              <a:t> </a:t>
            </a:r>
            <a:r>
              <a:rPr lang="en-US" sz="1200" dirty="0" smtClean="0"/>
              <a:t>c</a:t>
            </a:r>
            <a:r>
              <a:rPr lang="ru-RU" sz="1200" dirty="0" smtClean="0"/>
              <a:t>татистика</a:t>
            </a:r>
            <a:r>
              <a:rPr lang="en-US" sz="1200" dirty="0" smtClean="0"/>
              <a:t>; </a:t>
            </a:r>
            <a:r>
              <a:rPr lang="ru-RU" sz="1200" dirty="0"/>
              <a:t>м</a:t>
            </a:r>
            <a:r>
              <a:rPr lang="ru-RU" sz="1200" dirty="0" smtClean="0"/>
              <a:t>ашинное обучение</a:t>
            </a:r>
            <a:r>
              <a:rPr lang="en-US" sz="1200" dirty="0" smtClean="0"/>
              <a:t>;</a:t>
            </a:r>
            <a:r>
              <a:rPr lang="ru-RU" sz="1200" dirty="0" smtClean="0"/>
              <a:t> </a:t>
            </a:r>
            <a:r>
              <a:rPr lang="ru-RU" sz="1200" dirty="0"/>
              <a:t>в</a:t>
            </a:r>
            <a:r>
              <a:rPr lang="ru-RU" sz="1200" dirty="0" smtClean="0"/>
              <a:t>изуализация данных</a:t>
            </a:r>
            <a:r>
              <a:rPr lang="en-US" sz="1200" dirty="0"/>
              <a:t>;</a:t>
            </a:r>
            <a:r>
              <a:rPr lang="ru-RU" sz="1200" dirty="0" smtClean="0"/>
              <a:t> работа с базами данных</a:t>
            </a:r>
            <a:r>
              <a:rPr lang="en-US" sz="1200" dirty="0"/>
              <a:t>;</a:t>
            </a:r>
            <a:r>
              <a:rPr lang="ru-RU" sz="1200" dirty="0" smtClean="0"/>
              <a:t> </a:t>
            </a:r>
            <a:r>
              <a:rPr lang="ru-RU" sz="1200" dirty="0"/>
              <a:t>п</a:t>
            </a:r>
            <a:r>
              <a:rPr lang="ru-RU" sz="1200" dirty="0" smtClean="0"/>
              <a:t>онимание </a:t>
            </a:r>
            <a:r>
              <a:rPr lang="ru-RU" sz="1200" dirty="0"/>
              <a:t>отрасли </a:t>
            </a:r>
            <a:r>
              <a:rPr lang="ru-RU" sz="1200" dirty="0" smtClean="0"/>
              <a:t>бизнеса. </a:t>
            </a:r>
            <a:endParaRPr lang="ru-RU" sz="1200" dirty="0"/>
          </a:p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dirty="0"/>
          </a:p>
        </p:txBody>
      </p:sp>
      <p:pic>
        <p:nvPicPr>
          <p:cNvPr id="1026" name="Picture 2" descr="http://blog.stoneriverelearning.com/wp-content/uploads/2016/02/Introduction-to-SQ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57" y="2737338"/>
            <a:ext cx="1107530" cy="3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1.std3.ru/18/03/1436876825-180398620c7be7d36570657091addcf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14" y="3313925"/>
            <a:ext cx="910081" cy="9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programming.net/wp-content/uploads/2012/10/R-Programm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58" y="2690993"/>
            <a:ext cx="675271" cy="5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.thumbs.redditmedia.com/HaWdmOOrM_X_1hy8mZgxQBwO45PFysz8u93t0pjJT0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53" y="3934610"/>
            <a:ext cx="788022" cy="26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e/ea/Spark-logo-192x100p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07" y="7895269"/>
            <a:ext cx="555774" cy="2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buy.tableau.com/images/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20" y="3369933"/>
            <a:ext cx="1421513" cy="2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park.apache.org/images/spark-runs-everywhe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85" y="2638724"/>
            <a:ext cx="2290548" cy="17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017143" y="123478"/>
            <a:ext cx="2546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Scientist </a:t>
            </a:r>
            <a:endParaRPr lang="ru-RU" sz="3200" dirty="0"/>
          </a:p>
        </p:txBody>
      </p:sp>
      <p:pic>
        <p:nvPicPr>
          <p:cNvPr id="1046" name="Picture 22" descr="https://www.springboard.com/blog/wp-content/uploads/2016/03/20160324_springboard_vennDiagra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" y="1151116"/>
            <a:ext cx="3189927" cy="31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48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upload.wikimedia.org/wikipedia/commons/e/ea/Spark-logo-192x1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07" y="7895269"/>
            <a:ext cx="555774" cy="2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4133"/>
            <a:ext cx="9321353" cy="62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55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310" y="0"/>
            <a:ext cx="36739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88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7494"/>
            <a:ext cx="3024336" cy="432048"/>
          </a:xfrm>
          <a:prstGeom prst="rect">
            <a:avLst/>
          </a:prstGeom>
        </p:spPr>
        <p:txBody>
          <a:bodyPr vert="horz" wrap="non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Роуминг модель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12576" y="1527634"/>
            <a:ext cx="3391053" cy="108012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</a:pP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8938" y="899942"/>
            <a:ext cx="7639526" cy="64807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ru-RU" sz="1200" u="sng" dirty="0">
                <a:solidFill>
                  <a:prstClr val="black"/>
                </a:solidFill>
              </a:rPr>
              <a:t>Цель: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	Увеличить </a:t>
            </a:r>
            <a:r>
              <a:rPr lang="ru-RU" sz="1200" dirty="0">
                <a:solidFill>
                  <a:prstClr val="black"/>
                </a:solidFill>
              </a:rPr>
              <a:t>пользование роумингом</a:t>
            </a:r>
          </a:p>
          <a:p>
            <a:pPr>
              <a:lnSpc>
                <a:spcPts val="1600"/>
              </a:lnSpc>
            </a:pPr>
            <a:r>
              <a:rPr lang="ru-RU" sz="1200" u="sng" dirty="0" smtClean="0">
                <a:solidFill>
                  <a:prstClr val="black"/>
                </a:solidFill>
              </a:rPr>
              <a:t>Задача: </a:t>
            </a:r>
            <a:r>
              <a:rPr lang="ru-RU" sz="1200" dirty="0" smtClean="0">
                <a:solidFill>
                  <a:prstClr val="black"/>
                </a:solidFill>
              </a:rPr>
              <a:t>	Сделать </a:t>
            </a:r>
            <a:r>
              <a:rPr lang="ru-RU" sz="1200" dirty="0">
                <a:solidFill>
                  <a:prstClr val="black"/>
                </a:solidFill>
              </a:rPr>
              <a:t>предложение тем, кто в ближайший месяц поедет за границу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8937" y="1854677"/>
            <a:ext cx="2952328" cy="108012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ts val="1600"/>
              </a:lnSpc>
              <a:spcBef>
                <a:spcPts val="0"/>
              </a:spcBef>
              <a:defRPr sz="1200"/>
            </a:lvl1pPr>
          </a:lstStyle>
          <a:p>
            <a:pPr>
              <a:lnSpc>
                <a:spcPct val="100000"/>
              </a:lnSpc>
              <a:defRPr/>
            </a:pPr>
            <a:r>
              <a:rPr lang="ru-RU" dirty="0">
                <a:solidFill>
                  <a:prstClr val="black"/>
                </a:solidFill>
              </a:rPr>
              <a:t>Выбираем ЦА по определенным экспертами критериям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8937" y="1526475"/>
            <a:ext cx="1224136" cy="28803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ru-RU" sz="1200" b="1" dirty="0">
                <a:solidFill>
                  <a:prstClr val="black"/>
                </a:solidFill>
              </a:rPr>
              <a:t>Раньше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1527634"/>
            <a:ext cx="643446" cy="286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b="1" dirty="0">
                <a:solidFill>
                  <a:prstClr val="black"/>
                </a:solidFill>
              </a:rPr>
              <a:t>Теперь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2139702"/>
            <a:ext cx="2520280" cy="78733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</a:pPr>
            <a:endParaRPr lang="ru-RU" sz="1600" dirty="0" smtClean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183686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Строим модель </a:t>
            </a:r>
            <a:r>
              <a:rPr lang="ru-RU" sz="1200" dirty="0" smtClean="0">
                <a:solidFill>
                  <a:prstClr val="black"/>
                </a:solidFill>
              </a:rPr>
              <a:t>позволяющую предсказать, </a:t>
            </a:r>
            <a:r>
              <a:rPr lang="ru-RU" sz="1200" dirty="0">
                <a:solidFill>
                  <a:prstClr val="black"/>
                </a:solidFill>
              </a:rPr>
              <a:t>что абонент в ближайший месяц </a:t>
            </a:r>
            <a:r>
              <a:rPr lang="ru-RU" sz="1200" dirty="0" smtClean="0">
                <a:solidFill>
                  <a:prstClr val="black"/>
                </a:solidFill>
              </a:rPr>
              <a:t>уедет/не уедет  </a:t>
            </a:r>
            <a:r>
              <a:rPr lang="ru-RU" sz="1200" dirty="0">
                <a:solidFill>
                  <a:prstClr val="black"/>
                </a:solidFill>
              </a:rPr>
              <a:t>за границу</a:t>
            </a:r>
          </a:p>
        </p:txBody>
      </p:sp>
      <p:pic>
        <p:nvPicPr>
          <p:cNvPr id="2052" name="Picture 4" descr="http://www.webportalmaster.com/wp-content/uploads/2015/04/Some-important-facts-to-consider-about-travel-therapy.--800x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9901139" cy="51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71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6" descr="https://a2.muscache.com/airbnb/static/logos/belo-1200x630-a0d52af6aba9463c82017da13912f19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5" y="630115"/>
            <a:ext cx="3570194" cy="18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790148" y="433907"/>
            <a:ext cx="22186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100" b="1" dirty="0">
                <a:solidFill>
                  <a:srgbClr val="595959"/>
                </a:solidFill>
                <a:latin typeface="Arial" panose="020B0604020202020204" pitchFamily="34" charset="0"/>
              </a:rPr>
              <a:t>Next BIG Move?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33826" y="954975"/>
            <a:ext cx="1512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Аренда машин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070891" y="1534990"/>
            <a:ext cx="1512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Аренда офисов?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4412931" y="96066"/>
            <a:ext cx="4434404" cy="2349796"/>
          </a:xfrm>
          <a:prstGeom prst="cloudCallout">
            <a:avLst>
              <a:gd name="adj1" fmla="val -55512"/>
              <a:gd name="adj2" fmla="val 3045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85747" y="938393"/>
            <a:ext cx="1512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Другое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794" y="3533468"/>
            <a:ext cx="879948" cy="85245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602184" y="3363376"/>
            <a:ext cx="62451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100" b="1" i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100" b="1" i="1" dirty="0" err="1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Airbnb</a:t>
            </a:r>
            <a:r>
              <a:rPr lang="ru-RU" sz="2100" b="1" i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это не нажать кнопку «заказать»!</a:t>
            </a:r>
            <a:r>
              <a:rPr lang="en-US" sz="2100" b="1" i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100" b="1" i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когда я захожу в квартиру и не знаю, что за дверью! И мне страшно!</a:t>
            </a:r>
            <a:r>
              <a:rPr lang="en-US" sz="2100" b="1" i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8750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endParaRPr lang="ru-RU" dirty="0"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73" name="Shape 17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966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000" y="2876537"/>
            <a:ext cx="334327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938" y="400199"/>
            <a:ext cx="279082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475" y="2143112"/>
            <a:ext cx="245745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5625" y="1619849"/>
            <a:ext cx="15049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6350" y="3895551"/>
            <a:ext cx="297180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550" y="502550"/>
            <a:ext cx="2532299" cy="186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84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598" y="940982"/>
            <a:ext cx="2402142" cy="3835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2" name="Shape 3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9206" y="826438"/>
            <a:ext cx="2774248" cy="4043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3" name="Shape 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4964" y="940982"/>
            <a:ext cx="2024404" cy="3813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hape 3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7886700" cy="59610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fontScale="90000"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Прототипы – быстро и эффективно!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6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52212" y="141998"/>
            <a:ext cx="7417800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Команда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154859" y="1340630"/>
            <a:ext cx="3706253" cy="288158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Разные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функции</a:t>
            </a:r>
          </a:p>
          <a:p>
            <a:pPr marL="0" indent="0">
              <a:buNone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Разные уровни</a:t>
            </a:r>
          </a:p>
          <a:p>
            <a:pPr marL="0" indent="0">
              <a:buNone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Умеют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слушать</a:t>
            </a:r>
            <a:b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бояться говорить</a:t>
            </a:r>
            <a:b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Фасилитатор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025" y="931601"/>
            <a:ext cx="5623974" cy="3699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542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3284" y="1"/>
            <a:ext cx="7432159" cy="994172"/>
          </a:xfrm>
        </p:spPr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Вместе</a:t>
            </a:r>
            <a:r>
              <a:rPr lang="ru-RU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знаем гораздо больше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Shape 208"/>
          <p:cNvPicPr preferRelativeResize="0"/>
          <p:nvPr/>
        </p:nvPicPr>
        <p:blipFill rotWithShape="1">
          <a:blip r:embed="rId7">
            <a:alphaModFix/>
          </a:blip>
          <a:srcRect t="13513" b="9355"/>
          <a:stretch/>
        </p:blipFill>
        <p:spPr>
          <a:xfrm>
            <a:off x="5757530" y="3076821"/>
            <a:ext cx="3102518" cy="199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s://lh6.googleusercontent.com/Gw-CrLmmsOVVwmt85KjU0Y40c7qcxxl2UECW7ZrlG5bEYM8JrxrQ7yX56wYEeycwFvTm-3cjRBjd0fZhMxHumWtGXIq3_lJTCWlGYy544IhDBbiTH_vPF1y7-p1c6hq5YHtd5bn4N_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30" y="830116"/>
            <a:ext cx="3102518" cy="21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214"/>
          <p:cNvSpPr/>
          <p:nvPr/>
        </p:nvSpPr>
        <p:spPr>
          <a:xfrm>
            <a:off x="1023602" y="1404865"/>
            <a:ext cx="4271411" cy="340770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2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Факты, статистика, знания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ru-RU" sz="2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2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Общаемся с 1й линией: магазины, кол-центр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ru-RU" sz="2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21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Бенчмарки</a:t>
            </a:r>
            <a:r>
              <a:rPr lang="ru-RU" sz="2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с родной и других индустрий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ru-RU" sz="2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2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AS IS - как оно работает сейчас</a:t>
            </a:r>
          </a:p>
        </p:txBody>
      </p:sp>
    </p:spTree>
    <p:extLst>
      <p:ext uri="{BB962C8B-B14F-4D97-AF65-F5344CB8AC3E}">
        <p14:creationId xmlns:p14="http://schemas.microsoft.com/office/powerpoint/2010/main" val="451777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4"/>
          <p:cNvSpPr txBox="1">
            <a:spLocks/>
          </p:cNvSpPr>
          <p:nvPr/>
        </p:nvSpPr>
        <p:spPr>
          <a:xfrm>
            <a:off x="971600" y="167728"/>
            <a:ext cx="7488239" cy="3877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Кто хочет поговорить про </a:t>
            </a:r>
            <a:r>
              <a:rPr lang="en-US" sz="2800" dirty="0" smtClean="0">
                <a:solidFill>
                  <a:prstClr val="black"/>
                </a:solidFill>
              </a:rPr>
              <a:t>Big Data?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7" y="843558"/>
            <a:ext cx="7488832" cy="42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41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476"/>
            <a:ext cx="9144000" cy="43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0" y="0"/>
            <a:ext cx="4011900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2400" dirty="0">
                <a:solidFill>
                  <a:srgbClr val="254061"/>
                </a:solidFill>
                <a:latin typeface="Comic Sans MS"/>
                <a:ea typeface="Comic Sans MS"/>
                <a:cs typeface="Comic Sans MS"/>
                <a:sym typeface="Comic Sans MS"/>
              </a:rPr>
              <a:t>Увидеть мир их глазами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011901" y="0"/>
            <a:ext cx="5132225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rgbClr val="632523"/>
                </a:solidFill>
                <a:latin typeface="Comic Sans MS"/>
                <a:ea typeface="Comic Sans MS"/>
                <a:cs typeface="Comic Sans MS"/>
                <a:sym typeface="Comic Sans MS"/>
              </a:rPr>
              <a:t>Ценить их как людей</a:t>
            </a:r>
            <a:r>
              <a:rPr lang="en-US" sz="2400" dirty="0">
                <a:solidFill>
                  <a:srgbClr val="63252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-RU" sz="2400" dirty="0">
                <a:solidFill>
                  <a:srgbClr val="632523"/>
                </a:solidFill>
                <a:latin typeface="Comic Sans MS"/>
                <a:ea typeface="Comic Sans MS"/>
                <a:cs typeface="Comic Sans MS"/>
                <a:sym typeface="Comic Sans MS"/>
              </a:rPr>
              <a:t>(не судить)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011900" y="4731975"/>
            <a:ext cx="5132100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sz="2400" dirty="0">
                <a:solidFill>
                  <a:srgbClr val="254061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Демонстрировать понимание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0" y="4731900"/>
            <a:ext cx="3000000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rgbClr val="632523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Понимать чувства</a:t>
            </a:r>
          </a:p>
        </p:txBody>
      </p:sp>
    </p:spTree>
    <p:extLst>
      <p:ext uri="{BB962C8B-B14F-4D97-AF65-F5344CB8AC3E}">
        <p14:creationId xmlns:p14="http://schemas.microsoft.com/office/powerpoint/2010/main" val="194711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213980" y="0"/>
            <a:ext cx="7886700" cy="994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Рассказываем истории</a:t>
            </a: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7328"/>
            <a:ext cx="7886700" cy="385617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4829500" y="3860400"/>
            <a:ext cx="4314300" cy="12828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endParaRPr lang="ru-RU" dirty="0">
              <a:solidFill>
                <a:srgbClr val="333333"/>
              </a:solidFill>
              <a:ea typeface="Calibri"/>
              <a:cs typeface="Calibri"/>
              <a:sym typeface="Calibri"/>
            </a:endParaRPr>
          </a:p>
          <a:p>
            <a:pPr marL="114297">
              <a:buClr>
                <a:srgbClr val="333333"/>
              </a:buClr>
              <a:buSzPct val="100000"/>
            </a:pPr>
            <a:r>
              <a:rPr lang="ru-RU" sz="21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«Персоны» - живые люди с полноценными историями  </a:t>
            </a:r>
          </a:p>
        </p:txBody>
      </p:sp>
    </p:spTree>
    <p:extLst>
      <p:ext uri="{BB962C8B-B14F-4D97-AF65-F5344CB8AC3E}">
        <p14:creationId xmlns:p14="http://schemas.microsoft.com/office/powerpoint/2010/main" val="1785677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68161" y="130391"/>
            <a:ext cx="8520600" cy="57270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Путь клиента</a:t>
            </a:r>
          </a:p>
        </p:txBody>
      </p:sp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51243"/>
            <a:ext cx="9144000" cy="309226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168161" y="913242"/>
            <a:ext cx="8520600" cy="34164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Отметить основные шаги клиента</a:t>
            </a:r>
            <a:b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Добавить барьеры</a:t>
            </a:r>
            <a:b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Показать эмоции</a:t>
            </a:r>
            <a:r>
              <a:rPr lang="ru-RU" dirty="0">
                <a:latin typeface="Calibri Light" panose="020F0302020204030204" pitchFamily="34" charset="0"/>
              </a:rPr>
              <a:t/>
            </a:r>
            <a:br>
              <a:rPr lang="ru-RU" dirty="0">
                <a:latin typeface="Calibri Light" panose="020F0302020204030204" pitchFamily="34" charset="0"/>
              </a:rPr>
            </a:br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9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42899" y="133438"/>
            <a:ext cx="7831520" cy="596100"/>
          </a:xfrm>
          <a:prstGeom prst="rect">
            <a:avLst/>
          </a:prstGeom>
          <a:noFill/>
          <a:ln>
            <a:noFill/>
          </a:ln>
        </p:spPr>
        <p:txBody>
          <a:bodyPr vert="horz" lIns="68575" tIns="34275" rIns="68575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Тесты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622" y="1143954"/>
            <a:ext cx="5470487" cy="3364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hape 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99" y="3082586"/>
            <a:ext cx="3002486" cy="1918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Shape 339"/>
          <p:cNvSpPr/>
          <p:nvPr/>
        </p:nvSpPr>
        <p:spPr>
          <a:xfrm>
            <a:off x="271491" y="985744"/>
            <a:ext cx="2745300" cy="1840636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r>
              <a:rPr lang="ru-RU" sz="21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Логика</a:t>
            </a:r>
          </a:p>
          <a:p>
            <a:r>
              <a:rPr lang="ru-RU" sz="21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Тексты, контент </a:t>
            </a:r>
          </a:p>
          <a:p>
            <a:r>
              <a:rPr lang="ru-RU" sz="21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А-Б тестирование</a:t>
            </a:r>
          </a:p>
          <a:p>
            <a:r>
              <a:rPr lang="ru-RU" sz="21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Коммерческие маленькие пилоты </a:t>
            </a:r>
          </a:p>
        </p:txBody>
      </p:sp>
    </p:spTree>
    <p:extLst>
      <p:ext uri="{BB962C8B-B14F-4D97-AF65-F5344CB8AC3E}">
        <p14:creationId xmlns:p14="http://schemas.microsoft.com/office/powerpoint/2010/main" val="122756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598" y="940982"/>
            <a:ext cx="2402142" cy="3835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2" name="Shape 3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9206" y="826438"/>
            <a:ext cx="2774248" cy="4043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3" name="Shape 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4964" y="940982"/>
            <a:ext cx="2024404" cy="3813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hape 3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7886700" cy="59610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fontScale="90000"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Прототипы – быстро и эффективно!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5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4456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107559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endParaRPr lang="ru-RU" dirty="0"/>
          </a:p>
        </p:txBody>
      </p:sp>
      <p:pic>
        <p:nvPicPr>
          <p:cNvPr id="360" name="Shape 36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" y="0"/>
            <a:ext cx="913131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227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496" y="-1844"/>
            <a:ext cx="36739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44"/>
          <p:cNvSpPr txBox="1">
            <a:spLocks noGrp="1"/>
          </p:cNvSpPr>
          <p:nvPr>
            <p:ph type="body" idx="1"/>
          </p:nvPr>
        </p:nvSpPr>
        <p:spPr>
          <a:xfrm>
            <a:off x="323528" y="627534"/>
            <a:ext cx="4104456" cy="36004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228595" indent="0">
              <a:lnSpc>
                <a:spcPct val="150000"/>
              </a:lnSpc>
              <a:buClr>
                <a:srgbClr val="666666"/>
              </a:buClr>
              <a:buNone/>
            </a:pPr>
            <a:r>
              <a:rPr lang="ru-RU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Начинаем с Клиента: </a:t>
            </a:r>
            <a:r>
              <a:rPr lang="en-US" b="1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Design</a:t>
            </a:r>
            <a:endParaRPr lang="ru-RU" b="1" dirty="0">
              <a:solidFill>
                <a:srgbClr val="6666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595" indent="0">
              <a:lnSpc>
                <a:spcPct val="150000"/>
              </a:lnSpc>
              <a:buClr>
                <a:srgbClr val="666666"/>
              </a:buClr>
              <a:buNone/>
            </a:pPr>
            <a:endParaRPr lang="ru-RU" dirty="0" smtClean="0">
              <a:solidFill>
                <a:srgbClr val="6666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595" indent="0">
              <a:lnSpc>
                <a:spcPct val="150000"/>
              </a:lnSpc>
              <a:buClr>
                <a:srgbClr val="666666"/>
              </a:buClr>
              <a:buNone/>
            </a:pPr>
            <a:r>
              <a:rPr lang="en-US" dirty="0" err="1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DataScience</a:t>
            </a:r>
            <a:r>
              <a:rPr lang="en-US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Big Data</a:t>
            </a:r>
          </a:p>
          <a:p>
            <a:pPr marL="800089" lvl="1" indent="-228594">
              <a:lnSpc>
                <a:spcPct val="150000"/>
              </a:lnSpc>
              <a:buClr>
                <a:srgbClr val="666666"/>
              </a:buClr>
            </a:pPr>
            <a:r>
              <a:rPr lang="en-US" b="1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MVP</a:t>
            </a:r>
          </a:p>
          <a:p>
            <a:pPr marL="800089" lvl="1" indent="-228594">
              <a:lnSpc>
                <a:spcPct val="150000"/>
              </a:lnSpc>
              <a:buClr>
                <a:srgbClr val="666666"/>
              </a:buClr>
            </a:pPr>
            <a:r>
              <a:rPr lang="en-US" b="1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Scientists </a:t>
            </a:r>
            <a:r>
              <a:rPr lang="ru-RU" b="1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b="1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 smtClean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другие проводники</a:t>
            </a:r>
            <a:endParaRPr lang="ru-RU" dirty="0">
              <a:solidFill>
                <a:srgbClr val="6666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/>
          </p:cNvSpPr>
          <p:nvPr/>
        </p:nvSpPr>
        <p:spPr>
          <a:xfrm>
            <a:off x="3203848" y="2355726"/>
            <a:ext cx="3744416" cy="144080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800" b="1" dirty="0" smtClean="0">
                <a:solidFill>
                  <a:srgbClr val="229FFF"/>
                </a:solidFill>
              </a:rPr>
              <a:t>Thank you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800" b="1" dirty="0" smtClean="0">
                <a:solidFill>
                  <a:srgbClr val="229FFF"/>
                </a:solidFill>
              </a:rPr>
              <a:t> </a:t>
            </a:r>
            <a:endParaRPr lang="en-US" sz="4800" b="1" dirty="0">
              <a:solidFill>
                <a:srgbClr val="229FFF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785758" y="4657321"/>
            <a:ext cx="1962706" cy="273174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prstClr val="black">
                    <a:tint val="75000"/>
                  </a:prstClr>
                </a:solidFill>
              </a:rPr>
              <a:t>Andrey </a:t>
            </a:r>
            <a:r>
              <a:rPr lang="en-US" sz="2100" dirty="0" err="1">
                <a:solidFill>
                  <a:prstClr val="black">
                    <a:tint val="75000"/>
                  </a:prstClr>
                </a:solidFill>
              </a:rPr>
              <a:t>Milinevskiy</a:t>
            </a:r>
            <a:endParaRPr lang="ru-RU" sz="2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00" y="4587974"/>
            <a:ext cx="447365" cy="4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74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4"/>
          <p:cNvSpPr txBox="1">
            <a:spLocks/>
          </p:cNvSpPr>
          <p:nvPr/>
        </p:nvSpPr>
        <p:spPr>
          <a:xfrm>
            <a:off x="971600" y="167728"/>
            <a:ext cx="7488239" cy="3877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Вы отлично работали</a:t>
            </a:r>
            <a:r>
              <a:rPr lang="en-US" sz="2800" dirty="0" smtClean="0">
                <a:solidFill>
                  <a:prstClr val="black"/>
                </a:solidFill>
              </a:rPr>
              <a:t>!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0" y="915566"/>
            <a:ext cx="7877776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7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2011996"/>
            <a:ext cx="5022300" cy="22698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189" indent="-228594">
              <a:lnSpc>
                <a:spcPct val="150000"/>
              </a:lnSpc>
              <a:buClr>
                <a:srgbClr val="666666"/>
              </a:buClr>
            </a:pPr>
            <a:r>
              <a:rPr lang="ru-RU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Лидер рынка по доходам и абонентам</a:t>
            </a:r>
          </a:p>
          <a:p>
            <a:pPr marL="457189" indent="-228594">
              <a:lnSpc>
                <a:spcPct val="150000"/>
              </a:lnSpc>
              <a:buClr>
                <a:srgbClr val="666666"/>
              </a:buClr>
            </a:pPr>
            <a:r>
              <a:rPr lang="ru-RU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Лидер рынка по росту среднего чека</a:t>
            </a:r>
          </a:p>
          <a:p>
            <a:pPr marL="457189" indent="-228594">
              <a:lnSpc>
                <a:spcPct val="150000"/>
              </a:lnSpc>
              <a:buClr>
                <a:srgbClr val="666666"/>
              </a:buClr>
            </a:pPr>
            <a:r>
              <a:rPr lang="ru-RU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Лидер рынка по NPS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381100"/>
            <a:ext cx="38100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50" y="181775"/>
            <a:ext cx="4566048" cy="16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0" y="4833400"/>
            <a:ext cx="5186400" cy="3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r>
              <a:rPr lang="ru-RU" sz="1000" dirty="0">
                <a:solidFill>
                  <a:srgbClr val="999999"/>
                </a:solidFill>
                <a:latin typeface="Calibri Light" panose="020F0302020204030204" pitchFamily="34" charset="0"/>
              </a:rPr>
              <a:t>Источники: публичная отчетность операторов, собственное исследование Киевстар</a:t>
            </a:r>
          </a:p>
        </p:txBody>
      </p:sp>
    </p:spTree>
    <p:extLst>
      <p:ext uri="{BB962C8B-B14F-4D97-AF65-F5344CB8AC3E}">
        <p14:creationId xmlns:p14="http://schemas.microsoft.com/office/powerpoint/2010/main" val="715753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576"/>
            <a:ext cx="2743200" cy="488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876" y="128591"/>
            <a:ext cx="800725" cy="14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838" y="811916"/>
            <a:ext cx="800725" cy="14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9992" y="2499742"/>
            <a:ext cx="3610024" cy="240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018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310" y="0"/>
            <a:ext cx="36739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288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5292080" y="3544936"/>
            <a:ext cx="2280447" cy="1457636"/>
            <a:chOff x="5633059" y="4293097"/>
            <a:chExt cx="2628291" cy="2581063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059" y="4293097"/>
              <a:ext cx="2628291" cy="249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084691" y="4448973"/>
              <a:ext cx="1725025" cy="242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</a:rPr>
                <a:t>3,5</a:t>
              </a:r>
              <a:r>
                <a:rPr lang="ru-RU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</a:rPr>
                <a:t>MUSD </a:t>
              </a:r>
              <a:endParaRPr lang="en-US" sz="16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Fraud, RA effect </a:t>
              </a:r>
            </a:p>
            <a:p>
              <a:pPr algn="ctr"/>
              <a:endParaRPr lang="en-US" sz="16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25 </a:t>
              </a:r>
              <a:r>
                <a:rPr lang="en-US" sz="1600" b="1" dirty="0">
                  <a:solidFill>
                    <a:prstClr val="black"/>
                  </a:solidFill>
                </a:rPr>
                <a:t>MUSD </a:t>
              </a:r>
              <a:r>
                <a:rPr lang="en-US" sz="1100" dirty="0">
                  <a:solidFill>
                    <a:prstClr val="black"/>
                  </a:solidFill>
                </a:rPr>
                <a:t>incentives based on DWH data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067295" y="2607440"/>
            <a:ext cx="2197502" cy="1499880"/>
            <a:chOff x="2866137" y="3501008"/>
            <a:chExt cx="2532695" cy="244827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137" y="3501008"/>
              <a:ext cx="2532695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346470" y="4104761"/>
              <a:ext cx="1584175" cy="15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1,2 </a:t>
              </a:r>
              <a:r>
                <a:rPr lang="en-US" b="1" dirty="0" err="1" smtClean="0">
                  <a:solidFill>
                    <a:prstClr val="black"/>
                  </a:solidFill>
                </a:rPr>
                <a:t>Pb</a:t>
              </a:r>
              <a:r>
                <a:rPr lang="en-US" b="1" dirty="0" smtClean="0">
                  <a:solidFill>
                    <a:prstClr val="black"/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of uncompressed data in DWH</a:t>
              </a:r>
            </a:p>
            <a:p>
              <a:pPr algn="ctr"/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35962" y="1555502"/>
            <a:ext cx="1874340" cy="1279309"/>
            <a:chOff x="565377" y="1691516"/>
            <a:chExt cx="2160240" cy="2088232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377" y="1691516"/>
              <a:ext cx="2160240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36582" y="2057288"/>
              <a:ext cx="1417829" cy="167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20 </a:t>
              </a:r>
              <a:r>
                <a:rPr lang="en-US" b="1" dirty="0" err="1" smtClean="0">
                  <a:solidFill>
                    <a:prstClr val="black"/>
                  </a:solidFill>
                </a:rPr>
                <a:t>Bln</a:t>
              </a:r>
              <a:r>
                <a:rPr lang="en-US" b="1" dirty="0" smtClean="0">
                  <a:solidFill>
                    <a:prstClr val="black"/>
                  </a:solidFill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</a:rPr>
                <a:t>records </a:t>
              </a:r>
              <a:r>
                <a:rPr lang="en-US" b="1" dirty="0" smtClean="0">
                  <a:solidFill>
                    <a:prstClr val="black"/>
                  </a:solidFill>
                </a:rPr>
                <a:t>processed</a:t>
              </a:r>
              <a:r>
                <a:rPr lang="en-US" sz="1200" dirty="0">
                  <a:solidFill>
                    <a:prstClr val="black"/>
                  </a:solidFill>
                </a:rPr>
                <a:t> daily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734321" y="797196"/>
            <a:ext cx="2124252" cy="1449884"/>
            <a:chOff x="3144415" y="943446"/>
            <a:chExt cx="2448272" cy="23666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415" y="943446"/>
              <a:ext cx="2448272" cy="236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576463" y="1306247"/>
              <a:ext cx="1584175" cy="15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60 days 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of ETL time 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to process 1 day incoming data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20264" y="3544935"/>
            <a:ext cx="2124252" cy="1449884"/>
            <a:chOff x="417866" y="3861048"/>
            <a:chExt cx="2448272" cy="236666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866" y="3861048"/>
              <a:ext cx="2448272" cy="236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36393" y="4346170"/>
              <a:ext cx="1584175" cy="167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2</a:t>
              </a:r>
              <a:r>
                <a:rPr lang="en-US" b="1" dirty="0" smtClean="0">
                  <a:solidFill>
                    <a:prstClr val="black"/>
                  </a:solidFill>
                </a:rPr>
                <a:t> Tb 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of </a:t>
              </a:r>
              <a:r>
                <a:rPr lang="en-US" b="1" dirty="0" smtClean="0">
                  <a:solidFill>
                    <a:prstClr val="black"/>
                  </a:solidFill>
                </a:rPr>
                <a:t>new data </a:t>
              </a:r>
              <a:r>
                <a:rPr lang="en-US" sz="1200" dirty="0">
                  <a:solidFill>
                    <a:prstClr val="black"/>
                  </a:solidFill>
                </a:rPr>
                <a:t>daily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(60 Tb monthly)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212180" y="904064"/>
            <a:ext cx="1436993" cy="947606"/>
            <a:chOff x="2866137" y="3501008"/>
            <a:chExt cx="2532695" cy="2448272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137" y="3501008"/>
              <a:ext cx="2532695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367467" y="3686172"/>
              <a:ext cx="1584176" cy="214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</a:rPr>
                <a:t>900+ </a:t>
              </a:r>
              <a:r>
                <a:rPr lang="en-US" sz="1000" dirty="0">
                  <a:solidFill>
                    <a:prstClr val="black"/>
                  </a:solidFill>
                </a:rPr>
                <a:t>regular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</a:rPr>
                <a:t>reports</a:t>
              </a:r>
              <a:r>
                <a:rPr lang="ru-RU" sz="1600" dirty="0">
                  <a:solidFill>
                    <a:prstClr val="black"/>
                  </a:solidFill>
                </a:rPr>
                <a:t> 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602226" y="1963137"/>
            <a:ext cx="1686906" cy="1166083"/>
            <a:chOff x="3144415" y="831275"/>
            <a:chExt cx="2448272" cy="2366663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415" y="831275"/>
              <a:ext cx="2448272" cy="236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576464" y="1556255"/>
              <a:ext cx="1584175" cy="1122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150 +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Data sources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263257" y="1015533"/>
            <a:ext cx="1436993" cy="947605"/>
            <a:chOff x="2866137" y="3392988"/>
            <a:chExt cx="2532695" cy="244827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137" y="3392988"/>
              <a:ext cx="2532695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953876" y="3764180"/>
              <a:ext cx="2357214" cy="166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</a:rPr>
                <a:t>800+ quality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</a:rPr>
                <a:t>checks</a:t>
              </a:r>
              <a:r>
                <a:rPr lang="ru-RU" sz="1000" dirty="0">
                  <a:solidFill>
                    <a:prstClr val="black"/>
                  </a:solidFill>
                </a:rPr>
                <a:t> 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daily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Текст 1"/>
          <p:cNvSpPr txBox="1">
            <a:spLocks/>
          </p:cNvSpPr>
          <p:nvPr/>
        </p:nvSpPr>
        <p:spPr>
          <a:xfrm>
            <a:off x="1259632" y="159154"/>
            <a:ext cx="7344816" cy="612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Данные </a:t>
            </a:r>
            <a:r>
              <a:rPr lang="ru-RU" sz="2400" dirty="0" err="1" smtClean="0">
                <a:solidFill>
                  <a:prstClr val="black"/>
                </a:solidFill>
              </a:rPr>
              <a:t>Киевстар</a:t>
            </a:r>
            <a:r>
              <a:rPr lang="ru-RU" sz="2400" dirty="0" smtClean="0">
                <a:solidFill>
                  <a:prstClr val="black"/>
                </a:solidFill>
              </a:rPr>
              <a:t> сейчас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37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9643668"/>
              </p:ext>
            </p:extLst>
          </p:nvPr>
        </p:nvGraphicFramePr>
        <p:xfrm>
          <a:off x="1068287" y="884014"/>
          <a:ext cx="782419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1"/>
          <p:cNvSpPr txBox="1">
            <a:spLocks/>
          </p:cNvSpPr>
          <p:nvPr/>
        </p:nvSpPr>
        <p:spPr>
          <a:xfrm>
            <a:off x="1331640" y="195486"/>
            <a:ext cx="7344816" cy="612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2310" y="0"/>
            <a:ext cx="7718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Миссия: увеличение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ценности путем разработки и внедрения аналитических продуктов для основного бизнеса и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внешних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клиентов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8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7494"/>
            <a:ext cx="6264696" cy="64807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изированное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отношение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654" y="888238"/>
            <a:ext cx="8461423" cy="64807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600" dirty="0" smtClean="0"/>
              <a:t>Понимая уникальные потребности клиента – можно улучшить качество обслуживания и предложить услуги необходимые именно ему</a:t>
            </a:r>
            <a:r>
              <a:rPr lang="en-US" sz="1600" dirty="0" smtClean="0"/>
              <a:t>.</a:t>
            </a:r>
            <a:endParaRPr lang="ru-RU" sz="1600" dirty="0" smtClean="0"/>
          </a:p>
        </p:txBody>
      </p:sp>
      <p:pic>
        <p:nvPicPr>
          <p:cNvPr id="3074" name="Picture 2" descr="http://www.innometrics.com/wp-content/uploads/2014/05/Sitting-girl-pic-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80990"/>
            <a:ext cx="3429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62654" y="1451095"/>
            <a:ext cx="2294384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Знание людей на 360⁰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</a:rPr>
              <a:t>Профили потребления, геолокация, </a:t>
            </a:r>
            <a:endParaRPr lang="ru-RU" sz="1000" dirty="0" smtClean="0">
              <a:solidFill>
                <a:schemeClr val="tx1"/>
              </a:solidFill>
            </a:endParaRP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профили </a:t>
            </a:r>
            <a:r>
              <a:rPr lang="ru-RU" sz="1000" dirty="0">
                <a:solidFill>
                  <a:schemeClr val="tx1"/>
                </a:solidFill>
              </a:rPr>
              <a:t>социальных сетей, </a:t>
            </a:r>
            <a:endParaRPr lang="ru-RU" sz="1000" dirty="0" smtClean="0">
              <a:solidFill>
                <a:schemeClr val="tx1"/>
              </a:solidFill>
            </a:endParaRP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</a:rPr>
              <a:t>предпочтения </a:t>
            </a:r>
            <a:r>
              <a:rPr lang="ru-RU" sz="1000" dirty="0">
                <a:solidFill>
                  <a:schemeClr val="tx1"/>
                </a:solidFill>
              </a:rPr>
              <a:t>и интересы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19821" y="1347614"/>
            <a:ext cx="2272861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Универсальный рекомендательный </a:t>
            </a:r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сервис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Мобильные услуги 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ШПД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IPTV </a:t>
            </a: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Подбор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персонала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19821" y="2508418"/>
            <a:ext cx="2304256" cy="1071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Максимальная близость к </a:t>
            </a:r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клиенту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Персональный канал связи с Клиентом </a:t>
            </a:r>
            <a:endParaRPr lang="ru-RU" sz="1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Строение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сети ближе к абонентам </a:t>
            </a:r>
            <a:endParaRPr lang="ru-RU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4458" y="2859782"/>
            <a:ext cx="2322579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Рекламное агентство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Таргетирование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рекламных кампаний Билайн по ТВ и радио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4458" y="3890934"/>
            <a:ext cx="2322579" cy="1057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Аналитический центр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Решение конкретных аналитических задач для принятия стратегических решений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38573" y="3679045"/>
            <a:ext cx="2304256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Измерение  качества на уровне клиента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Технические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KPI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Удовлетворённость услугами</a:t>
            </a:r>
          </a:p>
          <a:p>
            <a:pPr marL="171450" indent="-1714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NPS</a:t>
            </a:r>
            <a:endParaRPr lang="ru-RU" sz="1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68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7494"/>
            <a:ext cx="3024336" cy="432048"/>
          </a:xfrm>
          <a:prstGeom prst="rect">
            <a:avLst/>
          </a:prstGeom>
        </p:spPr>
        <p:txBody>
          <a:bodyPr vert="horz" wrap="non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Роуминг модель 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12576" y="1527634"/>
            <a:ext cx="3391053" cy="108012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108938" y="899942"/>
            <a:ext cx="7639526" cy="64807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u="sng" dirty="0">
                <a:solidFill>
                  <a:schemeClr val="dk1"/>
                </a:solidFill>
              </a:rPr>
              <a:t>Цель:</a:t>
            </a:r>
            <a:r>
              <a:rPr lang="ru-RU" sz="1200" dirty="0">
                <a:solidFill>
                  <a:schemeClr val="dk1"/>
                </a:solidFill>
              </a:rPr>
              <a:t> </a:t>
            </a:r>
            <a:r>
              <a:rPr lang="ru-RU" sz="1200" dirty="0" smtClean="0">
                <a:solidFill>
                  <a:schemeClr val="dk1"/>
                </a:solidFill>
              </a:rPr>
              <a:t>	Увеличить </a:t>
            </a:r>
            <a:r>
              <a:rPr lang="ru-RU" sz="1200" dirty="0">
                <a:solidFill>
                  <a:schemeClr val="dk1"/>
                </a:solidFill>
              </a:rPr>
              <a:t>пользование роумингом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u="sng" dirty="0" smtClean="0">
                <a:solidFill>
                  <a:schemeClr val="dk1"/>
                </a:solidFill>
              </a:rPr>
              <a:t>Задача: </a:t>
            </a:r>
            <a:r>
              <a:rPr lang="ru-RU" sz="1200" dirty="0" smtClean="0">
                <a:solidFill>
                  <a:schemeClr val="dk1"/>
                </a:solidFill>
              </a:rPr>
              <a:t>	Сделать </a:t>
            </a:r>
            <a:r>
              <a:rPr lang="ru-RU" sz="1200" dirty="0">
                <a:solidFill>
                  <a:schemeClr val="dk1"/>
                </a:solidFill>
              </a:rPr>
              <a:t>предложение тем, кто в ближайший месяц поедет за границу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8937" y="1854677"/>
            <a:ext cx="2952328" cy="1080120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ts val="1600"/>
              </a:lnSpc>
              <a:spcBef>
                <a:spcPts val="0"/>
              </a:spcBef>
              <a:defRPr sz="1200"/>
            </a:lvl1pPr>
          </a:lstStyle>
          <a:p>
            <a:pPr>
              <a:lnSpc>
                <a:spcPct val="100000"/>
              </a:lnSpc>
              <a:defRPr/>
            </a:pPr>
            <a:r>
              <a:rPr lang="ru-RU" dirty="0"/>
              <a:t>Выбираем ЦА по определенным экспертами критериям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08937" y="1526475"/>
            <a:ext cx="1224136" cy="28803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dk1"/>
                </a:solidFill>
              </a:rPr>
              <a:t>Раньше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1527634"/>
            <a:ext cx="643446" cy="286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dk1"/>
                </a:solidFill>
              </a:rPr>
              <a:t>Теперь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2139702"/>
            <a:ext cx="2520280" cy="78733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endParaRPr lang="ru-RU" sz="1600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1836861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/>
              <a:t>Строим модель </a:t>
            </a:r>
            <a:r>
              <a:rPr lang="ru-RU" sz="1200" dirty="0" smtClean="0"/>
              <a:t>позволяющую предсказать, </a:t>
            </a:r>
            <a:r>
              <a:rPr lang="ru-RU" sz="1200" dirty="0"/>
              <a:t>что абонент в ближайший месяц </a:t>
            </a:r>
            <a:r>
              <a:rPr lang="ru-RU" sz="1200" dirty="0" smtClean="0"/>
              <a:t>уедет/не уедет  </a:t>
            </a:r>
            <a:r>
              <a:rPr lang="ru-RU" sz="1200" dirty="0"/>
              <a:t>за границу</a:t>
            </a:r>
          </a:p>
        </p:txBody>
      </p:sp>
      <p:pic>
        <p:nvPicPr>
          <p:cNvPr id="2052" name="Picture 4" descr="http://www.webportalmaster.com/wp-content/uploads/2015/04/Some-important-facts-to-consider-about-travel-therapy.--800x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99" y="3077052"/>
            <a:ext cx="3608016" cy="187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08937" y="2652967"/>
            <a:ext cx="3103023" cy="125295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b="1" dirty="0"/>
              <a:t>Много смс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08366" y="2652967"/>
            <a:ext cx="1993559" cy="286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200" b="1" dirty="0"/>
              <a:t>Релевантное предложение</a:t>
            </a:r>
          </a:p>
        </p:txBody>
      </p:sp>
      <p:pic>
        <p:nvPicPr>
          <p:cNvPr id="2054" name="Picture 6" descr="http://cdn.osxdaily.com/wp-content/uploads/2015/03/new-unread-messages-bad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60878"/>
            <a:ext cx="1841206" cy="18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592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Специальное оформление">
  <a:themeElements>
    <a:clrScheme name="KS">
      <a:dk1>
        <a:sysClr val="windowText" lastClr="000000"/>
      </a:dk1>
      <a:lt1>
        <a:sysClr val="window" lastClr="FFFFFF"/>
      </a:lt1>
      <a:dk2>
        <a:srgbClr val="89CCFF"/>
      </a:dk2>
      <a:lt2>
        <a:srgbClr val="89CCFF"/>
      </a:lt2>
      <a:accent1>
        <a:srgbClr val="229FFF"/>
      </a:accent1>
      <a:accent2>
        <a:srgbClr val="FCD924"/>
      </a:accent2>
      <a:accent3>
        <a:srgbClr val="89CCFF"/>
      </a:accent3>
      <a:accent4>
        <a:srgbClr val="92C11D"/>
      </a:accent4>
      <a:accent5>
        <a:srgbClr val="B8328B"/>
      </a:accent5>
      <a:accent6>
        <a:srgbClr val="FFFFFF"/>
      </a:accent6>
      <a:hlink>
        <a:srgbClr val="FFFFFF"/>
      </a:hlink>
      <a:folHlink>
        <a:srgbClr val="FFFFFF"/>
      </a:folHlink>
    </a:clrScheme>
    <a:fontScheme name="Tex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0" bIns="45720" rtlCol="0" anchor="t" anchorCtr="0">
        <a:noAutofit/>
      </a:bodyPr>
      <a:lstStyle>
        <a:defPPr>
          <a:lnSpc>
            <a:spcPts val="1600"/>
          </a:lnSpc>
          <a:spcBef>
            <a:spcPts val="0"/>
          </a:spcBef>
          <a:defRPr sz="16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KS">
      <a:dk1>
        <a:sysClr val="windowText" lastClr="000000"/>
      </a:dk1>
      <a:lt1>
        <a:sysClr val="window" lastClr="FFFFFF"/>
      </a:lt1>
      <a:dk2>
        <a:srgbClr val="89CCFF"/>
      </a:dk2>
      <a:lt2>
        <a:srgbClr val="89CCFF"/>
      </a:lt2>
      <a:accent1>
        <a:srgbClr val="229FFF"/>
      </a:accent1>
      <a:accent2>
        <a:srgbClr val="FCD924"/>
      </a:accent2>
      <a:accent3>
        <a:srgbClr val="89CCFF"/>
      </a:accent3>
      <a:accent4>
        <a:srgbClr val="92C11D"/>
      </a:accent4>
      <a:accent5>
        <a:srgbClr val="B8328B"/>
      </a:accent5>
      <a:accent6>
        <a:srgbClr val="FFFFFF"/>
      </a:accent6>
      <a:hlink>
        <a:srgbClr val="FFFFFF"/>
      </a:hlink>
      <a:folHlink>
        <a:srgbClr val="FFFFFF"/>
      </a:folHlink>
    </a:clrScheme>
    <a:fontScheme name="Tex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0" bIns="45720" rtlCol="0" anchor="t" anchorCtr="0">
        <a:noAutofit/>
      </a:bodyPr>
      <a:lstStyle>
        <a:defPPr>
          <a:lnSpc>
            <a:spcPts val="1600"/>
          </a:lnSpc>
          <a:spcBef>
            <a:spcPts val="0"/>
          </a:spcBef>
          <a:defRPr sz="160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Специальное оформление">
  <a:themeElements>
    <a:clrScheme name="KS">
      <a:dk1>
        <a:sysClr val="windowText" lastClr="000000"/>
      </a:dk1>
      <a:lt1>
        <a:sysClr val="window" lastClr="FFFFFF"/>
      </a:lt1>
      <a:dk2>
        <a:srgbClr val="89CCFF"/>
      </a:dk2>
      <a:lt2>
        <a:srgbClr val="89CCFF"/>
      </a:lt2>
      <a:accent1>
        <a:srgbClr val="229FFF"/>
      </a:accent1>
      <a:accent2>
        <a:srgbClr val="FCD924"/>
      </a:accent2>
      <a:accent3>
        <a:srgbClr val="89CCFF"/>
      </a:accent3>
      <a:accent4>
        <a:srgbClr val="92C11D"/>
      </a:accent4>
      <a:accent5>
        <a:srgbClr val="B8328B"/>
      </a:accent5>
      <a:accent6>
        <a:srgbClr val="FFFFFF"/>
      </a:accent6>
      <a:hlink>
        <a:srgbClr val="FFFFFF"/>
      </a:hlink>
      <a:folHlink>
        <a:srgbClr val="FFFFFF"/>
      </a:folHlink>
    </a:clrScheme>
    <a:fontScheme name="Tex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0" bIns="45720" rtlCol="0" anchor="t" anchorCtr="0">
        <a:noAutofit/>
      </a:bodyPr>
      <a:lstStyle>
        <a:defPPr>
          <a:lnSpc>
            <a:spcPts val="1600"/>
          </a:lnSpc>
          <a:spcBef>
            <a:spcPts val="0"/>
          </a:spcBef>
          <a:defRPr sz="160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2_Специальное оформление">
  <a:themeElements>
    <a:clrScheme name="KS">
      <a:dk1>
        <a:sysClr val="windowText" lastClr="000000"/>
      </a:dk1>
      <a:lt1>
        <a:sysClr val="window" lastClr="FFFFFF"/>
      </a:lt1>
      <a:dk2>
        <a:srgbClr val="89CCFF"/>
      </a:dk2>
      <a:lt2>
        <a:srgbClr val="89CCFF"/>
      </a:lt2>
      <a:accent1>
        <a:srgbClr val="229FFF"/>
      </a:accent1>
      <a:accent2>
        <a:srgbClr val="FCD924"/>
      </a:accent2>
      <a:accent3>
        <a:srgbClr val="89CCFF"/>
      </a:accent3>
      <a:accent4>
        <a:srgbClr val="92C11D"/>
      </a:accent4>
      <a:accent5>
        <a:srgbClr val="B8328B"/>
      </a:accent5>
      <a:accent6>
        <a:srgbClr val="FFFFFF"/>
      </a:accent6>
      <a:hlink>
        <a:srgbClr val="FFFFFF"/>
      </a:hlink>
      <a:folHlink>
        <a:srgbClr val="FFFFFF"/>
      </a:folHlink>
    </a:clrScheme>
    <a:fontScheme name="Tex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0" bIns="45720" rtlCol="0" anchor="t" anchorCtr="0">
        <a:noAutofit/>
      </a:bodyPr>
      <a:lstStyle>
        <a:defPPr>
          <a:lnSpc>
            <a:spcPts val="1600"/>
          </a:lnSpc>
          <a:spcBef>
            <a:spcPts val="0"/>
          </a:spcBef>
          <a:defRPr sz="160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4_Специальное оформление">
  <a:themeElements>
    <a:clrScheme name="KS">
      <a:dk1>
        <a:sysClr val="windowText" lastClr="000000"/>
      </a:dk1>
      <a:lt1>
        <a:sysClr val="window" lastClr="FFFFFF"/>
      </a:lt1>
      <a:dk2>
        <a:srgbClr val="89CCFF"/>
      </a:dk2>
      <a:lt2>
        <a:srgbClr val="89CCFF"/>
      </a:lt2>
      <a:accent1>
        <a:srgbClr val="229FFF"/>
      </a:accent1>
      <a:accent2>
        <a:srgbClr val="FCD924"/>
      </a:accent2>
      <a:accent3>
        <a:srgbClr val="89CCFF"/>
      </a:accent3>
      <a:accent4>
        <a:srgbClr val="92C11D"/>
      </a:accent4>
      <a:accent5>
        <a:srgbClr val="B8328B"/>
      </a:accent5>
      <a:accent6>
        <a:srgbClr val="FFFFFF"/>
      </a:accent6>
      <a:hlink>
        <a:srgbClr val="FFFFFF"/>
      </a:hlink>
      <a:folHlink>
        <a:srgbClr val="FFFFFF"/>
      </a:folHlink>
    </a:clrScheme>
    <a:fontScheme name="Tex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0" bIns="45720" rtlCol="0" anchor="t" anchorCtr="0">
        <a:noAutofit/>
      </a:bodyPr>
      <a:lstStyle>
        <a:defPPr>
          <a:lnSpc>
            <a:spcPts val="1600"/>
          </a:lnSpc>
          <a:spcBef>
            <a:spcPts val="0"/>
          </a:spcBef>
          <a:defRPr sz="160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Urls xmlns="http://schemas.microsoft.com/sharepoint/v3/contenttype/forms/url">
  <Edit>/_LAYOUTS/CorporatePortal/WebParts/CorporateDocuments/CustomWPForms/CDCustomEditForm.aspx</Edit>
</FormUrl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091FC6F99C603478C589A04C40D9312" ma:contentTypeVersion="26" ma:contentTypeDescription="Створення нового документа." ma:contentTypeScope="" ma:versionID="0a992c3f35243ac7eb1cebb120aa113e">
  <xsd:schema xmlns:xsd="http://www.w3.org/2001/XMLSchema" xmlns:xs="http://www.w3.org/2001/XMLSchema" xmlns:p="http://schemas.microsoft.com/office/2006/metadata/properties" xmlns:ns2="8ac04834-7c15-4456-a24c-ec17607708f0" xmlns:ns3="ac9f8e9a-4edd-4bbc-9d43-cbacac4ba736" targetNamespace="http://schemas.microsoft.com/office/2006/metadata/properties" ma:root="true" ma:fieldsID="f3de669b8905fed196775cad2016cc18" ns2:_="" ns3:_="">
    <xsd:import namespace="8ac04834-7c15-4456-a24c-ec17607708f0"/>
    <xsd:import namespace="ac9f8e9a-4edd-4bbc-9d43-cbacac4ba736"/>
    <xsd:element name="properties">
      <xsd:complexType>
        <xsd:sequence>
          <xsd:element name="documentManagement">
            <xsd:complexType>
              <xsd:all>
                <xsd:element ref="ns2:DocumentTypeGuidsFieldName" minOccurs="0"/>
                <xsd:element ref="ns2:DocumentScopeGuidsFieldName" minOccurs="0"/>
                <xsd:element ref="ns2:DocumentDescription" minOccurs="0"/>
                <xsd:element ref="ns2:LinkedDocumentsFieldName" minOccurs="0"/>
                <xsd:element ref="ns3:h9a29b941cad4f03b5a24f763f3ca4a3" minOccurs="0"/>
                <xsd:element ref="ns3:TaxCatchAll" minOccurs="0"/>
                <xsd:element ref="ns3:f6e89d3081234b1083b94935714f0f62" minOccurs="0"/>
                <xsd:element ref="ns2:DocumentIcoUrlFieldName" minOccurs="0"/>
                <xsd:element ref="ns2:DocumentOpenUrlFieldName" minOccurs="0"/>
                <xsd:element ref="ns2:_x041a__x0430__x0442__x0435__x0433__x043e__x0440__x0456__x044f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c04834-7c15-4456-a24c-ec17607708f0" elementFormDefault="qualified">
    <xsd:import namespace="http://schemas.microsoft.com/office/2006/documentManagement/types"/>
    <xsd:import namespace="http://schemas.microsoft.com/office/infopath/2007/PartnerControls"/>
    <xsd:element name="DocumentTypeGuidsFieldName" ma:index="8" nillable="true" ma:displayName="Тип документу - GUIDS" ma:default="" ma:hidden="true" ma:internalName="DocumentTypeGuidsFieldName">
      <xsd:simpleType>
        <xsd:restriction base="dms:Note"/>
      </xsd:simpleType>
    </xsd:element>
    <xsd:element name="DocumentScopeGuidsFieldName" ma:index="9" nillable="true" ma:displayName="Сфера - GUIDS" ma:default="" ma:hidden="true" ma:internalName="DocumentScopeGuidsFieldName">
      <xsd:simpleType>
        <xsd:restriction base="dms:Note"/>
      </xsd:simpleType>
    </xsd:element>
    <xsd:element name="DocumentDescription" ma:index="10" nillable="true" ma:displayName="Опис" ma:default="" ma:internalName="DocumentDescription">
      <xsd:simpleType>
        <xsd:restriction base="dms:Note">
          <xsd:maxLength value="255"/>
        </xsd:restriction>
      </xsd:simpleType>
    </xsd:element>
    <xsd:element name="LinkedDocumentsFieldName" ma:index="11" nillable="true" ma:displayName="Пов'язані документи" ma:default="" ma:list="{8AC04834-7C15-4456-A24C-EC17607708F0}" ma:internalName="LinkedDocumentsField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IcoUrlFieldName" ma:index="17" nillable="true" ma:displayName="Тип" ma:default="" ma:format="Image" ma:hidden="true" ma:internalName="DocumentIcoUrlFieldNam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OpenUrlFieldName" ma:index="18" nillable="true" ma:displayName="Посилання на відриття файлу" ma:default="" ma:format="Image" ma:hidden="true" ma:internalName="DocumentOpenUrlFieldNam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41a__x0430__x0442__x0435__x0433__x043e__x0440__x0456__x044f_" ma:index="19" ma:displayName="Категорія" ma:default="Інші" ma:format="Dropdown" ma:internalName="_x041a__x0430__x0442__x0435__x0433__x043e__x0440__x0456__x044f_">
      <xsd:simpleType>
        <xsd:restriction base="dms:Choice">
          <xsd:enumeration value="Керівні корпоративні документи"/>
          <xsd:enumeration value="Поточні корпоративні документи"/>
          <xsd:enumeration value="Бланки та Шаблони"/>
          <xsd:enumeration value="Взірцеві форми правочинів"/>
          <xsd:enumeration value="Неперервність бізнесу Компанії"/>
          <xsd:enumeration value="Реєстраційні та дозвільні документи"/>
          <xsd:enumeration value="Корпоративне управління Групи та внутрішні контролі"/>
          <xsd:enumeration value="Звітність та контролі  групи компаній «ВимпелКом»:"/>
          <xsd:enumeration value="Бізнес  групи компаній «ВимпелКом»"/>
          <xsd:enumeration value="Персонал групи компаній «ВимпелКом»"/>
          <xsd:enumeration value="Інформаційні технології  групи компаній «ВимпелКом»"/>
          <xsd:enumeration value="Внутрішні контролі та управління ризиками  групи компаній «ВимпелКом»"/>
          <xsd:enumeration value="Питання, пов’язані з інвесторами  групи компаній «ВимпелКом»"/>
          <xsd:enumeration value="Юридичні питання та комплаєнс групи компаній «ВимпелКом»"/>
          <xsd:enumeration value="Закупівлі  групи компаній «ВимпелКом»"/>
          <xsd:enumeration value="Казначейство групи компаній «ВимпелКом»"/>
          <xsd:enumeration value="Інші"/>
          <xsd:enumeration value="Корпоративна відповідальність"/>
          <xsd:enumeration value="Комерція"/>
          <xsd:enumeration value="Здоров’я та безпека"/>
          <xsd:enumeration value="Бізнес-контролі групи компаній «ВимпелКом»"/>
          <xsd:enumeration value="Політики і процедури Штаб-квартири групи компаній «ВимпелКом»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f8e9a-4edd-4bbc-9d43-cbacac4ba736" elementFormDefault="qualified">
    <xsd:import namespace="http://schemas.microsoft.com/office/2006/documentManagement/types"/>
    <xsd:import namespace="http://schemas.microsoft.com/office/infopath/2007/PartnerControls"/>
    <xsd:element name="h9a29b941cad4f03b5a24f763f3ca4a3" ma:index="13" ma:taxonomy="true" ma:internalName="h9a29b941cad4f03b5a24f763f3ca4a3" ma:taxonomyFieldName="DocumentType" ma:displayName="Тип документу" ma:indexed="true" ma:fieldId="{19a29b94-1cad-4f03-b5a2-4f763f3ca4a3}" ma:sspId="6a865f0d-f8b3-44c9-94b3-393548f0004b" ma:termSetId="4ff30b00-38b3-4397-bee2-1d1c4567ea0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e0e509d9-9f67-4ffe-ae3e-6d56fcd7ae8a}" ma:internalName="TaxCatchAll" ma:showField="CatchAllData" ma:web="ac9f8e9a-4edd-4bbc-9d43-cbacac4ba7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6e89d3081234b1083b94935714f0f62" ma:index="16" ma:taxonomy="true" ma:internalName="f6e89d3081234b1083b94935714f0f62" ma:taxonomyFieldName="Scope" ma:displayName="Сфера" ma:indexed="true" ma:fieldId="{f6e89d30-8123-4b10-83b9-4935714f0f62}" ma:sspId="6a865f0d-f8b3-44c9-94b3-393548f0004b" ma:termSetId="f26402c8-37bc-4298-86f5-e5da3d519601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copeGuidsFieldName xmlns="8ac04834-7c15-4456-a24c-ec17607708f0">4899345c-f0eb-4458-871e-0bdde7537dd9;загальні по компанії#;</DocumentScopeGuidsFieldName>
    <DocumentIcoUrlFieldName xmlns="8ac04834-7c15-4456-a24c-ec17607708f0">
      <Url>http://intranet.kyivstar.ua/PublishingImages/DefaultIcons/IconPowerPoint.png</Url>
      <Description>/PublishingImages/DefaultIcons/IconPowerPoint.png</Description>
    </DocumentIcoUrlFieldName>
    <h9a29b941cad4f03b5a24f763f3ca4a3 xmlns="ac9f8e9a-4edd-4bbc-9d43-cbacac4ba7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презентація</TermName>
          <TermId xmlns="http://schemas.microsoft.com/office/infopath/2007/PartnerControls">61214c47-066f-4b01-ae53-05b4fb8873cd</TermId>
        </TermInfo>
      </Terms>
    </h9a29b941cad4f03b5a24f763f3ca4a3>
    <f6e89d3081234b1083b94935714f0f62 xmlns="ac9f8e9a-4edd-4bbc-9d43-cbacac4ba7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загальні по компанії</TermName>
          <TermId xmlns="http://schemas.microsoft.com/office/infopath/2007/PartnerControls">4899345c-f0eb-4458-871e-0bdde7537dd9</TermId>
        </TermInfo>
      </Terms>
    </f6e89d3081234b1083b94935714f0f62>
    <_x041a__x0430__x0442__x0435__x0433__x043e__x0440__x0456__x044f_ xmlns="8ac04834-7c15-4456-a24c-ec17607708f0">Бланки та Шаблони</_x041a__x0430__x0442__x0435__x0433__x043e__x0440__x0456__x044f_>
    <DocumentOpenUrlFieldName xmlns="8ac04834-7c15-4456-a24c-ec17607708f0">
      <Url>http://intranet.kyivstar.ua/CorporateDocumentsLibrary/Презентація_Шаблон_укр.pptx</Url>
      <Description>Відкрити у вікні браузер</Description>
    </DocumentOpenUrlFieldName>
    <TaxCatchAll xmlns="ac9f8e9a-4edd-4bbc-9d43-cbacac4ba736">
      <Value>196</Value>
      <Value>2</Value>
    </TaxCatchAll>
    <LinkedDocumentsFieldName xmlns="8ac04834-7c15-4456-a24c-ec17607708f0"/>
    <DocumentTypeGuidsFieldName xmlns="8ac04834-7c15-4456-a24c-ec17607708f0">61214c47-066f-4b01-ae53-05b4fb8873cd;презентація#;</DocumentTypeGuidsFieldName>
    <DocumentDescription xmlns="8ac04834-7c15-4456-a24c-ec17607708f0" xsi:nil="true"/>
  </documentManagement>
</p:properties>
</file>

<file path=customXml/itemProps1.xml><?xml version="1.0" encoding="utf-8"?>
<ds:datastoreItem xmlns:ds="http://schemas.openxmlformats.org/officeDocument/2006/customXml" ds:itemID="{0C6D49B8-6004-4240-8122-889CC0B1711D}">
  <ds:schemaRefs>
    <ds:schemaRef ds:uri="http://schemas.microsoft.com/sharepoint/v3/contenttype/forms/url"/>
  </ds:schemaRefs>
</ds:datastoreItem>
</file>

<file path=customXml/itemProps2.xml><?xml version="1.0" encoding="utf-8"?>
<ds:datastoreItem xmlns:ds="http://schemas.openxmlformats.org/officeDocument/2006/customXml" ds:itemID="{F187FD2C-B403-45D2-9B50-7BDA5D1C1C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93FC0C-4142-4C02-8E95-CD46CA115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c04834-7c15-4456-a24c-ec17607708f0"/>
    <ds:schemaRef ds:uri="ac9f8e9a-4edd-4bbc-9d43-cbacac4ba7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AB34C0F-76E3-4181-BDB6-9A216106B626}">
  <ds:schemaRefs>
    <ds:schemaRef ds:uri="http://schemas.openxmlformats.org/package/2006/metadata/core-properties"/>
    <ds:schemaRef ds:uri="8ac04834-7c15-4456-a24c-ec17607708f0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ac9f8e9a-4edd-4bbc-9d43-cbacac4ba73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4457</TotalTime>
  <Words>1739</Words>
  <Application>Microsoft Macintosh PowerPoint</Application>
  <PresentationFormat>On-screen Show (16:9)</PresentationFormat>
  <Paragraphs>206</Paragraphs>
  <Slides>29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Calibri</vt:lpstr>
      <vt:lpstr>Calibri Light</vt:lpstr>
      <vt:lpstr>Comic Sans MS</vt:lpstr>
      <vt:lpstr>Courier New</vt:lpstr>
      <vt:lpstr>MS PGothic</vt:lpstr>
      <vt:lpstr>Verdana</vt:lpstr>
      <vt:lpstr>Wingdings</vt:lpstr>
      <vt:lpstr>Arial</vt:lpstr>
      <vt:lpstr>Специальное оформление</vt:lpstr>
      <vt:lpstr>1_Специальное оформление</vt:lpstr>
      <vt:lpstr>Тема Office</vt:lpstr>
      <vt:lpstr>6_Специальное оформление</vt:lpstr>
      <vt:lpstr>2_Специальное оформление</vt:lpstr>
      <vt:lpstr>4_Специальное оформление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Прототипы – быстро и эффективно!</vt:lpstr>
      <vt:lpstr>Команда</vt:lpstr>
      <vt:lpstr>Вместе знаем гораздо больше</vt:lpstr>
      <vt:lpstr>PowerPoint Presentation</vt:lpstr>
      <vt:lpstr>Рассказываем истории</vt:lpstr>
      <vt:lpstr>Путь клиента</vt:lpstr>
      <vt:lpstr>Тесты</vt:lpstr>
      <vt:lpstr>Прототипы – быстро и эффективно!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Irina Mokhova</dc:creator>
  <cp:lastModifiedBy>Andrey Milinevskiy</cp:lastModifiedBy>
  <cp:revision>245</cp:revision>
  <cp:lastPrinted>2015-04-23T09:27:18Z</cp:lastPrinted>
  <dcterms:created xsi:type="dcterms:W3CDTF">2014-12-17T13:27:11Z</dcterms:created>
  <dcterms:modified xsi:type="dcterms:W3CDTF">2016-04-20T09:18:54Z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0x0101004091FC6F99C603478C589A04C40D9312</vt:lpwstr>
  </property>
  <property fmtid="{D5CDD505-2E9C-101B-9397-08002B2CF9AE}" pid="3" name="DocumentType">
    <vt:lpwstr>196;#презентація|61214c47-066f-4b01-ae53-05b4fb8873cd</vt:lpwstr>
  </property>
  <property fmtid="{D5CDD505-2E9C-101B-9397-08002B2CF9AE}" pid="4" name="Scope">
    <vt:lpwstr>2;#загальні по компанії|4899345c-f0eb-4458-871e-0bdde7537dd9</vt:lpwstr>
  </property>
  <property fmtid="{D5CDD505-2E9C-101B-9397-08002B2CF9AE}" pid="5" name="Order">
    <vt:r8>37500</vt:r8>
  </property>
</Properties>
</file>